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0"/>
  </p:notesMasterIdLst>
  <p:handoutMasterIdLst>
    <p:handoutMasterId r:id="rId31"/>
  </p:handoutMasterIdLst>
  <p:sldIdLst>
    <p:sldId id="257" r:id="rId2"/>
    <p:sldId id="260" r:id="rId3"/>
    <p:sldId id="258" r:id="rId4"/>
    <p:sldId id="261" r:id="rId5"/>
    <p:sldId id="263" r:id="rId6"/>
    <p:sldId id="270" r:id="rId7"/>
    <p:sldId id="271" r:id="rId8"/>
    <p:sldId id="272" r:id="rId9"/>
    <p:sldId id="273" r:id="rId10"/>
    <p:sldId id="274" r:id="rId11"/>
    <p:sldId id="275" r:id="rId12"/>
    <p:sldId id="276" r:id="rId13"/>
    <p:sldId id="278" r:id="rId14"/>
    <p:sldId id="284" r:id="rId15"/>
    <p:sldId id="279" r:id="rId16"/>
    <p:sldId id="280" r:id="rId17"/>
    <p:sldId id="281" r:id="rId18"/>
    <p:sldId id="285" r:id="rId19"/>
    <p:sldId id="286" r:id="rId20"/>
    <p:sldId id="292" r:id="rId21"/>
    <p:sldId id="293" r:id="rId22"/>
    <p:sldId id="282" r:id="rId23"/>
    <p:sldId id="289" r:id="rId24"/>
    <p:sldId id="291" r:id="rId25"/>
    <p:sldId id="290" r:id="rId26"/>
    <p:sldId id="295" r:id="rId27"/>
    <p:sldId id="296" r:id="rId28"/>
    <p:sldId id="29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008" userDrawn="1">
          <p15:clr>
            <a:srgbClr val="A4A3A4"/>
          </p15:clr>
        </p15:guide>
        <p15:guide id="3" orient="horz" pos="1152" userDrawn="1">
          <p15:clr>
            <a:srgbClr val="A4A3A4"/>
          </p15:clr>
        </p15:guide>
        <p15:guide id="4" orient="horz" pos="3888" userDrawn="1">
          <p15:clr>
            <a:srgbClr val="A4A3A4"/>
          </p15:clr>
        </p15:guide>
        <p15:guide id="5" orient="horz" pos="3072" userDrawn="1">
          <p15:clr>
            <a:srgbClr val="A4A3A4"/>
          </p15:clr>
        </p15:guide>
        <p15:guide id="6" orient="horz" pos="432" userDrawn="1">
          <p15:clr>
            <a:srgbClr val="A4A3A4"/>
          </p15:clr>
        </p15:guide>
        <p15:guide id="7" orient="horz" pos="3648" userDrawn="1">
          <p15:clr>
            <a:srgbClr val="A4A3A4"/>
          </p15:clr>
        </p15:guide>
        <p15:guide id="8" pos="2880" userDrawn="1">
          <p15:clr>
            <a:srgbClr val="A4A3A4"/>
          </p15:clr>
        </p15:guide>
        <p15:guide id="9" pos="575" userDrawn="1">
          <p15:clr>
            <a:srgbClr val="A4A3A4"/>
          </p15:clr>
        </p15:guide>
        <p15:guide id="10" pos="5185" userDrawn="1">
          <p15:clr>
            <a:srgbClr val="A4A3A4"/>
          </p15:clr>
        </p15:guide>
        <p15:guide id="11" pos="4284" userDrawn="1">
          <p15:clr>
            <a:srgbClr val="A4A3A4"/>
          </p15:clr>
        </p15:guide>
        <p15:guide id="12" pos="5437" userDrawn="1">
          <p15:clr>
            <a:srgbClr val="A4A3A4"/>
          </p15:clr>
        </p15:guide>
        <p15:guide id="13" pos="2772" userDrawn="1">
          <p15:clr>
            <a:srgbClr val="A4A3A4"/>
          </p15:clr>
        </p15:guide>
        <p15:guide id="14" pos="323" userDrawn="1">
          <p15:clr>
            <a:srgbClr val="A4A3A4"/>
          </p15:clr>
        </p15:guide>
        <p15:guide id="15"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4" autoAdjust="0"/>
    <p:restoredTop sz="94660"/>
  </p:normalViewPr>
  <p:slideViewPr>
    <p:cSldViewPr>
      <p:cViewPr varScale="1">
        <p:scale>
          <a:sx n="73" d="100"/>
          <a:sy n="73" d="100"/>
        </p:scale>
        <p:origin x="294" y="72"/>
      </p:cViewPr>
      <p:guideLst>
        <p:guide orient="horz" pos="2160"/>
        <p:guide orient="horz" pos="1008"/>
        <p:guide orient="horz" pos="1152"/>
        <p:guide orient="horz" pos="3888"/>
        <p:guide orient="horz" pos="3072"/>
        <p:guide orient="horz" pos="432"/>
        <p:guide orient="horz" pos="3648"/>
        <p:guide pos="2880"/>
        <p:guide pos="575"/>
        <p:guide pos="5185"/>
        <p:guide pos="4284"/>
        <p:guide pos="5437"/>
        <p:guide pos="2772"/>
        <p:guide pos="323"/>
        <p:guide pos="2160"/>
      </p:guideLst>
    </p:cSldViewPr>
  </p:slideViewPr>
  <p:notesTextViewPr>
    <p:cViewPr>
      <p:scale>
        <a:sx n="3" d="2"/>
        <a:sy n="3" d="2"/>
      </p:scale>
      <p:origin x="0" y="0"/>
    </p:cViewPr>
  </p:notesTextViewPr>
  <p:notesViewPr>
    <p:cSldViewPr>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8/16/2018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8/16/2018</a:t>
            </a:fld>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2815289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10</a:t>
            </a:fld>
            <a:endParaRPr lang="en-US"/>
          </a:p>
        </p:txBody>
      </p:sp>
    </p:spTree>
    <p:extLst>
      <p:ext uri="{BB962C8B-B14F-4D97-AF65-F5344CB8AC3E}">
        <p14:creationId xmlns:p14="http://schemas.microsoft.com/office/powerpoint/2010/main" val="3439438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11</a:t>
            </a:fld>
            <a:endParaRPr lang="en-US"/>
          </a:p>
        </p:txBody>
      </p:sp>
    </p:spTree>
    <p:extLst>
      <p:ext uri="{BB962C8B-B14F-4D97-AF65-F5344CB8AC3E}">
        <p14:creationId xmlns:p14="http://schemas.microsoft.com/office/powerpoint/2010/main" val="361650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12</a:t>
            </a:fld>
            <a:endParaRPr lang="en-US"/>
          </a:p>
        </p:txBody>
      </p:sp>
    </p:spTree>
    <p:extLst>
      <p:ext uri="{BB962C8B-B14F-4D97-AF65-F5344CB8AC3E}">
        <p14:creationId xmlns:p14="http://schemas.microsoft.com/office/powerpoint/2010/main" val="3420391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1698519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14</a:t>
            </a:fld>
            <a:endParaRPr lang="en-US"/>
          </a:p>
        </p:txBody>
      </p:sp>
    </p:spTree>
    <p:extLst>
      <p:ext uri="{BB962C8B-B14F-4D97-AF65-F5344CB8AC3E}">
        <p14:creationId xmlns:p14="http://schemas.microsoft.com/office/powerpoint/2010/main" val="44997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15</a:t>
            </a:fld>
            <a:endParaRPr lang="en-US"/>
          </a:p>
        </p:txBody>
      </p:sp>
    </p:spTree>
    <p:extLst>
      <p:ext uri="{BB962C8B-B14F-4D97-AF65-F5344CB8AC3E}">
        <p14:creationId xmlns:p14="http://schemas.microsoft.com/office/powerpoint/2010/main" val="323325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16</a:t>
            </a:fld>
            <a:endParaRPr lang="en-US"/>
          </a:p>
        </p:txBody>
      </p:sp>
    </p:spTree>
    <p:extLst>
      <p:ext uri="{BB962C8B-B14F-4D97-AF65-F5344CB8AC3E}">
        <p14:creationId xmlns:p14="http://schemas.microsoft.com/office/powerpoint/2010/main" val="907529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17</a:t>
            </a:fld>
            <a:endParaRPr lang="en-US"/>
          </a:p>
        </p:txBody>
      </p:sp>
    </p:spTree>
    <p:extLst>
      <p:ext uri="{BB962C8B-B14F-4D97-AF65-F5344CB8AC3E}">
        <p14:creationId xmlns:p14="http://schemas.microsoft.com/office/powerpoint/2010/main" val="3285238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18</a:t>
            </a:fld>
            <a:endParaRPr lang="en-US"/>
          </a:p>
        </p:txBody>
      </p:sp>
    </p:spTree>
    <p:extLst>
      <p:ext uri="{BB962C8B-B14F-4D97-AF65-F5344CB8AC3E}">
        <p14:creationId xmlns:p14="http://schemas.microsoft.com/office/powerpoint/2010/main" val="885133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19</a:t>
            </a:fld>
            <a:endParaRPr lang="en-US"/>
          </a:p>
        </p:txBody>
      </p:sp>
    </p:spTree>
    <p:extLst>
      <p:ext uri="{BB962C8B-B14F-4D97-AF65-F5344CB8AC3E}">
        <p14:creationId xmlns:p14="http://schemas.microsoft.com/office/powerpoint/2010/main" val="337618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783435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20</a:t>
            </a:fld>
            <a:endParaRPr lang="en-US"/>
          </a:p>
        </p:txBody>
      </p:sp>
    </p:spTree>
    <p:extLst>
      <p:ext uri="{BB962C8B-B14F-4D97-AF65-F5344CB8AC3E}">
        <p14:creationId xmlns:p14="http://schemas.microsoft.com/office/powerpoint/2010/main" val="144970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21</a:t>
            </a:fld>
            <a:endParaRPr lang="en-US"/>
          </a:p>
        </p:txBody>
      </p:sp>
    </p:spTree>
    <p:extLst>
      <p:ext uri="{BB962C8B-B14F-4D97-AF65-F5344CB8AC3E}">
        <p14:creationId xmlns:p14="http://schemas.microsoft.com/office/powerpoint/2010/main" val="203269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22</a:t>
            </a:fld>
            <a:endParaRPr lang="en-US"/>
          </a:p>
        </p:txBody>
      </p:sp>
    </p:spTree>
    <p:extLst>
      <p:ext uri="{BB962C8B-B14F-4D97-AF65-F5344CB8AC3E}">
        <p14:creationId xmlns:p14="http://schemas.microsoft.com/office/powerpoint/2010/main" val="916052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23</a:t>
            </a:fld>
            <a:endParaRPr lang="en-US"/>
          </a:p>
        </p:txBody>
      </p:sp>
    </p:spTree>
    <p:extLst>
      <p:ext uri="{BB962C8B-B14F-4D97-AF65-F5344CB8AC3E}">
        <p14:creationId xmlns:p14="http://schemas.microsoft.com/office/powerpoint/2010/main" val="1871790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24</a:t>
            </a:fld>
            <a:endParaRPr lang="en-US"/>
          </a:p>
        </p:txBody>
      </p:sp>
    </p:spTree>
    <p:extLst>
      <p:ext uri="{BB962C8B-B14F-4D97-AF65-F5344CB8AC3E}">
        <p14:creationId xmlns:p14="http://schemas.microsoft.com/office/powerpoint/2010/main" val="569397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25</a:t>
            </a:fld>
            <a:endParaRPr lang="en-US"/>
          </a:p>
        </p:txBody>
      </p:sp>
    </p:spTree>
    <p:extLst>
      <p:ext uri="{BB962C8B-B14F-4D97-AF65-F5344CB8AC3E}">
        <p14:creationId xmlns:p14="http://schemas.microsoft.com/office/powerpoint/2010/main" val="121178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26</a:t>
            </a:fld>
            <a:endParaRPr lang="en-US"/>
          </a:p>
        </p:txBody>
      </p:sp>
    </p:spTree>
    <p:extLst>
      <p:ext uri="{BB962C8B-B14F-4D97-AF65-F5344CB8AC3E}">
        <p14:creationId xmlns:p14="http://schemas.microsoft.com/office/powerpoint/2010/main" val="4103602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27</a:t>
            </a:fld>
            <a:endParaRPr lang="en-US"/>
          </a:p>
        </p:txBody>
      </p:sp>
    </p:spTree>
    <p:extLst>
      <p:ext uri="{BB962C8B-B14F-4D97-AF65-F5344CB8AC3E}">
        <p14:creationId xmlns:p14="http://schemas.microsoft.com/office/powerpoint/2010/main" val="2689239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28</a:t>
            </a:fld>
            <a:endParaRPr lang="en-US"/>
          </a:p>
        </p:txBody>
      </p:sp>
    </p:spTree>
    <p:extLst>
      <p:ext uri="{BB962C8B-B14F-4D97-AF65-F5344CB8AC3E}">
        <p14:creationId xmlns:p14="http://schemas.microsoft.com/office/powerpoint/2010/main" val="148257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2938393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429005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1567704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410631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20051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39802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3269219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095" y="0"/>
            <a:ext cx="9144095" cy="6858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8" name="map" descr="Map of North America"/>
          <p:cNvSpPr>
            <a:spLocks noEditPoints="1"/>
          </p:cNvSpPr>
          <p:nvPr/>
        </p:nvSpPr>
        <p:spPr bwMode="auto">
          <a:xfrm>
            <a:off x="3356055" y="3175"/>
            <a:ext cx="5787945"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8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dirty="0"/>
          </a:p>
        </p:txBody>
      </p:sp>
      <p:sp>
        <p:nvSpPr>
          <p:cNvPr id="2" name="Title 1"/>
          <p:cNvSpPr>
            <a:spLocks noGrp="1"/>
          </p:cNvSpPr>
          <p:nvPr>
            <p:ph type="ctrTitle"/>
          </p:nvPr>
        </p:nvSpPr>
        <p:spPr>
          <a:xfrm>
            <a:off x="913448" y="1828800"/>
            <a:ext cx="7317105" cy="3048001"/>
          </a:xfrm>
        </p:spPr>
        <p:txBody>
          <a:bodyPr>
            <a:normAutofit/>
          </a:bodyPr>
          <a:lstStyle>
            <a:lvl1pPr>
              <a:defRPr sz="4400"/>
            </a:lvl1pPr>
          </a:lstStyle>
          <a:p>
            <a:r>
              <a:rPr lang="en-US" smtClean="0"/>
              <a:t>Click to edit Master title style</a:t>
            </a:r>
            <a:endParaRPr/>
          </a:p>
        </p:txBody>
      </p:sp>
      <p:sp>
        <p:nvSpPr>
          <p:cNvPr id="3" name="Subtitle 2"/>
          <p:cNvSpPr>
            <a:spLocks noGrp="1"/>
          </p:cNvSpPr>
          <p:nvPr>
            <p:ph type="subTitle" idx="1"/>
          </p:nvPr>
        </p:nvSpPr>
        <p:spPr>
          <a:xfrm>
            <a:off x="913449" y="5029200"/>
            <a:ext cx="5887983" cy="1143000"/>
          </a:xfrm>
        </p:spPr>
        <p:txBody>
          <a:bodyPr>
            <a:normAutofit/>
          </a:bodyPr>
          <a:lstStyle>
            <a:lvl1pPr marL="0" indent="0" algn="l">
              <a:spcBef>
                <a:spcPts val="0"/>
              </a:spcBef>
              <a:buNone/>
              <a:defRPr sz="2000">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Tree>
    <p:extLst>
      <p:ext uri="{BB962C8B-B14F-4D97-AF65-F5344CB8AC3E}">
        <p14:creationId xmlns:p14="http://schemas.microsoft.com/office/powerpoint/2010/main" val="166922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B9A365A1-D08F-4163-A48F-574F5A8B08BB}" type="datetime1">
              <a:rPr lang="en-US" smtClean="0"/>
              <a:t>8/16/2018</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73575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0"/>
            <a:ext cx="1601153"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913448" y="685800"/>
            <a:ext cx="5563552" cy="5486400"/>
          </a:xfrm>
        </p:spPr>
        <p:txBody>
          <a:bodyPr vert="eaVert"/>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7CC6BD15-6169-4F5B-A109-A869ED88167E}" type="datetime1">
              <a:rPr lang="en-US" smtClean="0"/>
              <a:t>8/16/2018</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919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AA94E6EE-E4C7-4C54-AA33-D24FC6441998}" type="datetime1">
              <a:rPr lang="en-US" smtClean="0"/>
              <a:t>8/16/2018</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339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3449" y="3429001"/>
            <a:ext cx="7317105" cy="2362199"/>
          </a:xfrm>
        </p:spPr>
        <p:txBody>
          <a:bodyPr anchor="b">
            <a:normAutofit/>
          </a:bodyPr>
          <a:lstStyle>
            <a:lvl1pPr algn="l">
              <a:defRPr sz="4400" b="0" cap="all"/>
            </a:lvl1pPr>
          </a:lstStyle>
          <a:p>
            <a:r>
              <a:rPr lang="en-US" smtClean="0"/>
              <a:t>Click to edit Master title style</a:t>
            </a:r>
            <a:endParaRPr/>
          </a:p>
        </p:txBody>
      </p:sp>
      <p:sp>
        <p:nvSpPr>
          <p:cNvPr id="3" name="Text Placeholder 2"/>
          <p:cNvSpPr>
            <a:spLocks noGrp="1"/>
          </p:cNvSpPr>
          <p:nvPr>
            <p:ph type="body" idx="1"/>
          </p:nvPr>
        </p:nvSpPr>
        <p:spPr>
          <a:xfrm>
            <a:off x="910100" y="685802"/>
            <a:ext cx="5891331" cy="1142999"/>
          </a:xfrm>
        </p:spPr>
        <p:txBody>
          <a:bodyPr anchor="t"/>
          <a:lstStyle>
            <a:lvl1pPr marL="0" indent="0">
              <a:spcBef>
                <a:spcPts val="0"/>
              </a:spcBef>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16C845AF-672B-488A-881E-6E27F6156EAB}" type="datetime1">
              <a:rPr lang="en-US" smtClean="0"/>
              <a:t>8/16/2018</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2682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hasCustomPrompt="1"/>
          </p:nvPr>
        </p:nvSpPr>
        <p:spPr>
          <a:xfrm>
            <a:off x="925200" y="1828800"/>
            <a:ext cx="3532470"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4698083" y="1828800"/>
            <a:ext cx="3532470"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9AA4940-7F04-44EE-9ED5-BEC598359599}" type="datetime1">
              <a:rPr lang="en-US" smtClean="0"/>
              <a:t>8/16/2018</a:t>
            </a:fld>
            <a:endParaRPr lang="en-US" dirty="0"/>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dirty="0"/>
          </a:p>
        </p:txBody>
      </p:sp>
    </p:spTree>
    <p:extLst>
      <p:ext uri="{BB962C8B-B14F-4D97-AF65-F5344CB8AC3E}">
        <p14:creationId xmlns:p14="http://schemas.microsoft.com/office/powerpoint/2010/main" val="28434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449" y="274638"/>
            <a:ext cx="7317105" cy="1325562"/>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13448" y="1828800"/>
            <a:ext cx="3532790" cy="838201"/>
          </a:xfrm>
        </p:spPr>
        <p:txBody>
          <a:bodyPr anchor="ctr"/>
          <a:lstStyle>
            <a:lvl1pPr marL="0" indent="0">
              <a:spcBef>
                <a:spcPts val="0"/>
              </a:spcBef>
              <a:buNone/>
              <a:defRPr sz="24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448" y="2743201"/>
            <a:ext cx="353279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97764" y="1828800"/>
            <a:ext cx="3532790" cy="838201"/>
          </a:xfrm>
        </p:spPr>
        <p:txBody>
          <a:bodyPr anchor="ctr"/>
          <a:lstStyle>
            <a:lvl1pPr marL="0" indent="0">
              <a:spcBef>
                <a:spcPts val="0"/>
              </a:spcBef>
              <a:buNone/>
              <a:defRPr sz="24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97764" y="2743201"/>
            <a:ext cx="353279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9AF4528F-0F96-4C65-B8AF-D2A1168FCCB5}" type="datetime1">
              <a:rPr lang="en-US" smtClean="0"/>
              <a:t>8/16/2018</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68615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C55FFCA8-949B-4C4B-88E3-D1A67566DDFC}" type="datetime1">
              <a:rPr lang="en-US" smtClean="0"/>
              <a:t>8/16/2018</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41613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5E76CA00-3225-4FE5-8887-17546E635ED0}" type="datetime1">
              <a:rPr lang="en-US" smtClean="0"/>
              <a:t>8/16/2018</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132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0" y="0"/>
            <a:ext cx="388602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2" name="Title 1"/>
          <p:cNvSpPr>
            <a:spLocks noGrp="1"/>
          </p:cNvSpPr>
          <p:nvPr>
            <p:ph type="title"/>
          </p:nvPr>
        </p:nvSpPr>
        <p:spPr>
          <a:xfrm>
            <a:off x="513294" y="685800"/>
            <a:ext cx="2915409" cy="3200400"/>
          </a:xfrm>
        </p:spPr>
        <p:txBody>
          <a:bodyPr anchor="b">
            <a:noAutofit/>
          </a:bodyPr>
          <a:lstStyle>
            <a:lvl1pPr algn="l">
              <a:defRPr sz="4000" b="0"/>
            </a:lvl1pPr>
          </a:lstStyle>
          <a:p>
            <a:r>
              <a:rPr lang="en-US" smtClean="0"/>
              <a:t>Click to edit Master title style</a:t>
            </a:r>
            <a:endParaRPr/>
          </a:p>
        </p:txBody>
      </p:sp>
      <p:sp>
        <p:nvSpPr>
          <p:cNvPr id="3" name="Content Placeholder 2"/>
          <p:cNvSpPr>
            <a:spLocks noGrp="1"/>
          </p:cNvSpPr>
          <p:nvPr>
            <p:ph idx="1" hasCustomPrompt="1"/>
          </p:nvPr>
        </p:nvSpPr>
        <p:spPr>
          <a:xfrm>
            <a:off x="4400506" y="685800"/>
            <a:ext cx="4230202"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513294" y="4038600"/>
            <a:ext cx="2915409" cy="21336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5264F72E-C84C-4385-A47E-E3DFFC7623FA}" type="datetime1">
              <a:rPr lang="en-US" smtClean="0"/>
              <a:t>8/16/2018</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195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388602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2" name="Title 1"/>
          <p:cNvSpPr>
            <a:spLocks noGrp="1"/>
          </p:cNvSpPr>
          <p:nvPr>
            <p:ph type="title"/>
          </p:nvPr>
        </p:nvSpPr>
        <p:spPr>
          <a:xfrm>
            <a:off x="513294" y="685800"/>
            <a:ext cx="2915409" cy="3200400"/>
          </a:xfrm>
        </p:spPr>
        <p:txBody>
          <a:bodyPr anchor="b">
            <a:noAutofit/>
          </a:bodyPr>
          <a:lstStyle>
            <a:lvl1pPr algn="l">
              <a:defRPr sz="40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400506" y="685800"/>
            <a:ext cx="4230202"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13294" y="4038601"/>
            <a:ext cx="2915409" cy="21336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F7E3B2C8-FED9-4752-B8D0-935D959144BB}" type="datetime1">
              <a:rPr lang="en-US" smtClean="0"/>
              <a:t>8/16/2018</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126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gradFill flip="none" rotWithShape="1">
          <a:gsLst>
            <a:gs pos="0">
              <a:schemeClr val="bg1">
                <a:tint val="80000"/>
                <a:satMod val="300000"/>
                <a:alpha val="50000"/>
              </a:schemeClr>
            </a:gs>
            <a:gs pos="100000">
              <a:schemeClr val="bg1">
                <a:shade val="30000"/>
                <a:satMod val="2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449" y="274638"/>
            <a:ext cx="7317105" cy="1325562"/>
          </a:xfrm>
          <a:prstGeom prst="rect">
            <a:avLst/>
          </a:prstGeom>
        </p:spPr>
        <p:txBody>
          <a:bodyPr vert="horz" lIns="91440" tIns="45720" rIns="91440" bIns="45720"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913449" y="1828800"/>
            <a:ext cx="7317105" cy="4343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906863" y="6448427"/>
            <a:ext cx="4979929"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6115452" y="6448427"/>
            <a:ext cx="1047467" cy="180974"/>
          </a:xfrm>
          <a:prstGeom prst="rect">
            <a:avLst/>
          </a:prstGeom>
        </p:spPr>
        <p:txBody>
          <a:bodyPr vert="horz" lIns="91440" tIns="45720" rIns="91440" bIns="45720" rtlCol="0" anchor="ctr"/>
          <a:lstStyle>
            <a:lvl1pPr algn="r">
              <a:defRPr sz="1100">
                <a:solidFill>
                  <a:schemeClr val="tx1"/>
                </a:solidFill>
              </a:defRPr>
            </a:lvl1pPr>
          </a:lstStyle>
          <a:p>
            <a:fld id="{50B4CC2D-5841-49B5-B101-95A01E3776A5}" type="datetime1">
              <a:rPr lang="en-US" smtClean="0"/>
              <a:t>8/16/2018</a:t>
            </a:fld>
            <a:endParaRPr lang="en-US"/>
          </a:p>
        </p:txBody>
      </p:sp>
      <p:sp>
        <p:nvSpPr>
          <p:cNvPr id="6" name="Slide Number Placeholder 5"/>
          <p:cNvSpPr>
            <a:spLocks noGrp="1"/>
          </p:cNvSpPr>
          <p:nvPr>
            <p:ph type="sldNum" sz="quarter" idx="4"/>
          </p:nvPr>
        </p:nvSpPr>
        <p:spPr>
          <a:xfrm>
            <a:off x="7373079" y="6448427"/>
            <a:ext cx="857474"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949361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4" r:id="rId6"/>
    <p:sldLayoutId id="2147483695" r:id="rId7"/>
    <p:sldLayoutId id="2147483696" r:id="rId8"/>
    <p:sldLayoutId id="2147483697" r:id="rId9"/>
    <p:sldLayoutId id="2147483698" r:id="rId10"/>
    <p:sldLayoutId id="214748369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cap="all" baseline="0">
          <a:solidFill>
            <a:schemeClr val="tx2"/>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124200"/>
            <a:ext cx="7317105" cy="3048001"/>
          </a:xfrm>
        </p:spPr>
        <p:txBody>
          <a:bodyPr>
            <a:normAutofit fontScale="90000"/>
          </a:bodyPr>
          <a:lstStyle/>
          <a:p>
            <a:r>
              <a:rPr lang="en-US" dirty="0" smtClean="0"/>
              <a:t>Modeling </a:t>
            </a:r>
            <a:br>
              <a:rPr lang="en-US" dirty="0" smtClean="0"/>
            </a:br>
            <a:r>
              <a:rPr lang="en-US" dirty="0" smtClean="0"/>
              <a:t>Cultural</a:t>
            </a:r>
            <a:br>
              <a:rPr lang="en-US" dirty="0" smtClean="0"/>
            </a:br>
            <a:r>
              <a:rPr lang="en-US" dirty="0" smtClean="0"/>
              <a:t>Resource </a:t>
            </a:r>
            <a:br>
              <a:rPr lang="en-US" dirty="0" smtClean="0"/>
            </a:br>
            <a:r>
              <a:rPr lang="en-US" dirty="0" smtClean="0"/>
              <a:t>distribution</a:t>
            </a:r>
            <a:br>
              <a:rPr lang="en-US" dirty="0" smtClean="0"/>
            </a:br>
            <a:r>
              <a:rPr lang="en-US" sz="2000" dirty="0" smtClean="0"/>
              <a:t>Using Pearson’s Chi-squared goodness-of-fit tests</a:t>
            </a:r>
            <a:br>
              <a:rPr lang="en-US" sz="2000" dirty="0" smtClean="0"/>
            </a:br>
            <a:r>
              <a:rPr lang="en-US" sz="2000" dirty="0" smtClean="0"/>
              <a:t>and standard residuals for categorical variables</a:t>
            </a:r>
            <a:endParaRPr lang="en-US" dirty="0"/>
          </a:p>
        </p:txBody>
      </p:sp>
    </p:spTree>
    <p:extLst>
      <p:ext uri="{BB962C8B-B14F-4D97-AF65-F5344CB8AC3E}">
        <p14:creationId xmlns:p14="http://schemas.microsoft.com/office/powerpoint/2010/main" val="1813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05480798"/>
              </p:ext>
            </p:extLst>
          </p:nvPr>
        </p:nvGraphicFramePr>
        <p:xfrm>
          <a:off x="457198" y="3657600"/>
          <a:ext cx="8229601" cy="2595880"/>
        </p:xfrm>
        <a:graphic>
          <a:graphicData uri="http://schemas.openxmlformats.org/drawingml/2006/table">
            <a:tbl>
              <a:tblPr firstRow="1" bandRow="1">
                <a:tableStyleId>{C083E6E3-FA7D-4D7B-A595-EF9225AFEA82}</a:tableStyleId>
              </a:tblPr>
              <a:tblGrid>
                <a:gridCol w="766068">
                  <a:extLst>
                    <a:ext uri="{9D8B030D-6E8A-4147-A177-3AD203B41FA5}">
                      <a16:colId xmlns:a16="http://schemas.microsoft.com/office/drawing/2014/main" val="2553828340"/>
                    </a:ext>
                  </a:extLst>
                </a:gridCol>
                <a:gridCol w="1177353">
                  <a:extLst>
                    <a:ext uri="{9D8B030D-6E8A-4147-A177-3AD203B41FA5}">
                      <a16:colId xmlns:a16="http://schemas.microsoft.com/office/drawing/2014/main" val="371077828"/>
                    </a:ext>
                  </a:extLst>
                </a:gridCol>
                <a:gridCol w="1383773">
                  <a:extLst>
                    <a:ext uri="{9D8B030D-6E8A-4147-A177-3AD203B41FA5}">
                      <a16:colId xmlns:a16="http://schemas.microsoft.com/office/drawing/2014/main" val="1632341335"/>
                    </a:ext>
                  </a:extLst>
                </a:gridCol>
                <a:gridCol w="1769058">
                  <a:extLst>
                    <a:ext uri="{9D8B030D-6E8A-4147-A177-3AD203B41FA5}">
                      <a16:colId xmlns:a16="http://schemas.microsoft.com/office/drawing/2014/main" val="873758536"/>
                    </a:ext>
                  </a:extLst>
                </a:gridCol>
                <a:gridCol w="1535538">
                  <a:extLst>
                    <a:ext uri="{9D8B030D-6E8A-4147-A177-3AD203B41FA5}">
                      <a16:colId xmlns:a16="http://schemas.microsoft.com/office/drawing/2014/main" val="37186642"/>
                    </a:ext>
                  </a:extLst>
                </a:gridCol>
                <a:gridCol w="1597811">
                  <a:extLst>
                    <a:ext uri="{9D8B030D-6E8A-4147-A177-3AD203B41FA5}">
                      <a16:colId xmlns:a16="http://schemas.microsoft.com/office/drawing/2014/main" val="1050414762"/>
                    </a:ext>
                  </a:extLst>
                </a:gridCol>
              </a:tblGrid>
              <a:tr h="370840">
                <a:tc>
                  <a:txBody>
                    <a:bodyPr/>
                    <a:lstStyle/>
                    <a:p>
                      <a:pPr algn="ctr"/>
                      <a:endParaRPr lang="en-US" dirty="0"/>
                    </a:p>
                  </a:txBody>
                  <a:tcPr/>
                </a:tc>
                <a:tc>
                  <a:txBody>
                    <a:bodyPr/>
                    <a:lstStyle/>
                    <a:p>
                      <a:pPr algn="ctr"/>
                      <a:r>
                        <a:rPr lang="en-US" dirty="0" smtClean="0"/>
                        <a:t>Class</a:t>
                      </a:r>
                      <a:endParaRPr lang="en-US" dirty="0"/>
                    </a:p>
                  </a:txBody>
                  <a:tcPr/>
                </a:tc>
                <a:tc>
                  <a:txBody>
                    <a:bodyPr/>
                    <a:lstStyle/>
                    <a:p>
                      <a:pPr algn="ctr"/>
                      <a:r>
                        <a:rPr lang="en-US" dirty="0" smtClean="0"/>
                        <a:t>Acres</a:t>
                      </a:r>
                      <a:endParaRPr lang="en-US" dirty="0"/>
                    </a:p>
                  </a:txBody>
                  <a:tcPr/>
                </a:tc>
                <a:tc>
                  <a:txBody>
                    <a:bodyPr/>
                    <a:lstStyle/>
                    <a:p>
                      <a:pPr algn="ctr"/>
                      <a:r>
                        <a:rPr lang="en-US" dirty="0" smtClean="0"/>
                        <a:t>Proportion</a:t>
                      </a:r>
                      <a:endParaRPr lang="en-US" dirty="0"/>
                    </a:p>
                  </a:txBody>
                  <a:tcPr/>
                </a:tc>
                <a:tc>
                  <a:txBody>
                    <a:bodyPr/>
                    <a:lstStyle/>
                    <a:p>
                      <a:pPr algn="ctr"/>
                      <a:r>
                        <a:rPr lang="en-US" dirty="0" smtClean="0"/>
                        <a:t>Expected</a:t>
                      </a:r>
                      <a:endParaRPr lang="en-US" dirty="0"/>
                    </a:p>
                  </a:txBody>
                  <a:tcPr/>
                </a:tc>
                <a:tc>
                  <a:txBody>
                    <a:bodyPr/>
                    <a:lstStyle/>
                    <a:p>
                      <a:pPr algn="ctr"/>
                      <a:r>
                        <a:rPr lang="en-US" dirty="0" smtClean="0"/>
                        <a:t>Observed</a:t>
                      </a:r>
                      <a:endParaRPr lang="en-US" dirty="0"/>
                    </a:p>
                  </a:txBody>
                  <a:tcPr/>
                </a:tc>
                <a:extLst>
                  <a:ext uri="{0D108BD9-81ED-4DB2-BD59-A6C34878D82A}">
                    <a16:rowId xmlns:a16="http://schemas.microsoft.com/office/drawing/2014/main" val="2609691024"/>
                  </a:ext>
                </a:extLst>
              </a:tr>
              <a:tr h="370840">
                <a:tc>
                  <a:txBody>
                    <a:bodyPr/>
                    <a:lstStyle/>
                    <a:p>
                      <a:pPr algn="ctr"/>
                      <a:endParaRPr lang="en-US" dirty="0"/>
                    </a:p>
                  </a:txBody>
                  <a:tcPr/>
                </a:tc>
                <a:tc>
                  <a:txBody>
                    <a:bodyPr/>
                    <a:lstStyle/>
                    <a:p>
                      <a:pPr algn="r"/>
                      <a:r>
                        <a:rPr lang="en-US" dirty="0" smtClean="0"/>
                        <a:t>Dg</a:t>
                      </a:r>
                      <a:endParaRPr lang="en-US" dirty="0"/>
                    </a:p>
                  </a:txBody>
                  <a:tcPr/>
                </a:tc>
                <a:tc>
                  <a:txBody>
                    <a:bodyPr/>
                    <a:lstStyle/>
                    <a:p>
                      <a:pPr algn="r"/>
                      <a:r>
                        <a:rPr lang="en-US" dirty="0" smtClean="0"/>
                        <a:t>580</a:t>
                      </a:r>
                      <a:endParaRPr lang="en-US" dirty="0"/>
                    </a:p>
                  </a:txBody>
                  <a:tcPr/>
                </a:tc>
                <a:tc>
                  <a:txBody>
                    <a:bodyPr/>
                    <a:lstStyle/>
                    <a:p>
                      <a:pPr algn="r"/>
                      <a:r>
                        <a:rPr lang="en-US" dirty="0" smtClean="0"/>
                        <a:t>0.003</a:t>
                      </a:r>
                      <a:endParaRPr lang="en-US" dirty="0"/>
                    </a:p>
                  </a:txBody>
                  <a:tcPr/>
                </a:tc>
                <a:tc>
                  <a:txBody>
                    <a:bodyPr/>
                    <a:lstStyle/>
                    <a:p>
                      <a:pPr algn="r"/>
                      <a:r>
                        <a:rPr lang="en-US" dirty="0" smtClean="0"/>
                        <a:t>15</a:t>
                      </a:r>
                      <a:endParaRPr lang="en-US" dirty="0"/>
                    </a:p>
                  </a:txBody>
                  <a:tcPr/>
                </a:tc>
                <a:tc>
                  <a:txBody>
                    <a:bodyPr/>
                    <a:lstStyle/>
                    <a:p>
                      <a:pPr algn="r"/>
                      <a:r>
                        <a:rPr lang="en-US" dirty="0" smtClean="0"/>
                        <a:t>45</a:t>
                      </a:r>
                      <a:endParaRPr lang="en-US" dirty="0"/>
                    </a:p>
                  </a:txBody>
                  <a:tcPr/>
                </a:tc>
                <a:extLst>
                  <a:ext uri="{0D108BD9-81ED-4DB2-BD59-A6C34878D82A}">
                    <a16:rowId xmlns:a16="http://schemas.microsoft.com/office/drawing/2014/main" val="2913746820"/>
                  </a:ext>
                </a:extLst>
              </a:tr>
              <a:tr h="370840">
                <a:tc>
                  <a:txBody>
                    <a:bodyPr/>
                    <a:lstStyle/>
                    <a:p>
                      <a:pPr algn="ctr"/>
                      <a:endParaRPr lang="en-US" dirty="0"/>
                    </a:p>
                  </a:txBody>
                  <a:tcPr/>
                </a:tc>
                <a:tc>
                  <a:txBody>
                    <a:bodyPr/>
                    <a:lstStyle/>
                    <a:p>
                      <a:pPr algn="r"/>
                      <a:r>
                        <a:rPr lang="en-US" dirty="0" smtClean="0"/>
                        <a:t>Jmre</a:t>
                      </a:r>
                      <a:endParaRPr lang="en-US" dirty="0"/>
                    </a:p>
                  </a:txBody>
                  <a:tcPr/>
                </a:tc>
                <a:tc>
                  <a:txBody>
                    <a:bodyPr/>
                    <a:lstStyle/>
                    <a:p>
                      <a:pPr algn="r"/>
                      <a:r>
                        <a:rPr lang="en-US" dirty="0" smtClean="0"/>
                        <a:t>5070</a:t>
                      </a:r>
                      <a:endParaRPr lang="en-US" dirty="0"/>
                    </a:p>
                  </a:txBody>
                  <a:tcPr/>
                </a:tc>
                <a:tc>
                  <a:txBody>
                    <a:bodyPr/>
                    <a:lstStyle/>
                    <a:p>
                      <a:pPr algn="r"/>
                      <a:r>
                        <a:rPr lang="en-US" dirty="0" smtClean="0"/>
                        <a:t>0.027</a:t>
                      </a:r>
                      <a:endParaRPr lang="en-US" dirty="0"/>
                    </a:p>
                  </a:txBody>
                  <a:tcPr/>
                </a:tc>
                <a:tc>
                  <a:txBody>
                    <a:bodyPr/>
                    <a:lstStyle/>
                    <a:p>
                      <a:pPr algn="r"/>
                      <a:r>
                        <a:rPr lang="en-US" dirty="0" smtClean="0"/>
                        <a:t>131</a:t>
                      </a:r>
                      <a:endParaRPr lang="en-US" dirty="0"/>
                    </a:p>
                  </a:txBody>
                  <a:tcPr/>
                </a:tc>
                <a:tc>
                  <a:txBody>
                    <a:bodyPr/>
                    <a:lstStyle/>
                    <a:p>
                      <a:pPr algn="r"/>
                      <a:r>
                        <a:rPr lang="en-US" dirty="0" smtClean="0"/>
                        <a:t>226</a:t>
                      </a:r>
                      <a:endParaRPr lang="en-US" dirty="0"/>
                    </a:p>
                  </a:txBody>
                  <a:tcPr/>
                </a:tc>
                <a:extLst>
                  <a:ext uri="{0D108BD9-81ED-4DB2-BD59-A6C34878D82A}">
                    <a16:rowId xmlns:a16="http://schemas.microsoft.com/office/drawing/2014/main" val="158169399"/>
                  </a:ext>
                </a:extLst>
              </a:tr>
              <a:tr h="370840">
                <a:tc>
                  <a:txBody>
                    <a:bodyPr/>
                    <a:lstStyle/>
                    <a:p>
                      <a:pPr algn="ctr"/>
                      <a:endParaRPr lang="en-US" dirty="0"/>
                    </a:p>
                  </a:txBody>
                  <a:tcPr/>
                </a:tc>
                <a:tc>
                  <a:txBody>
                    <a:bodyPr/>
                    <a:lstStyle/>
                    <a:p>
                      <a:pPr algn="r"/>
                      <a:r>
                        <a:rPr lang="en-US" dirty="0" smtClean="0"/>
                        <a:t>Kn</a:t>
                      </a:r>
                      <a:endParaRPr lang="en-US" dirty="0"/>
                    </a:p>
                  </a:txBody>
                  <a:tcPr/>
                </a:tc>
                <a:tc>
                  <a:txBody>
                    <a:bodyPr/>
                    <a:lstStyle/>
                    <a:p>
                      <a:pPr algn="r"/>
                      <a:r>
                        <a:rPr lang="en-US" dirty="0" smtClean="0"/>
                        <a:t>31902</a:t>
                      </a:r>
                      <a:endParaRPr lang="en-US" dirty="0"/>
                    </a:p>
                  </a:txBody>
                  <a:tcPr/>
                </a:tc>
                <a:tc>
                  <a:txBody>
                    <a:bodyPr/>
                    <a:lstStyle/>
                    <a:p>
                      <a:pPr algn="r"/>
                      <a:r>
                        <a:rPr lang="en-US" dirty="0" smtClean="0"/>
                        <a:t>0.169</a:t>
                      </a:r>
                      <a:endParaRPr lang="en-US" dirty="0"/>
                    </a:p>
                  </a:txBody>
                  <a:tcPr/>
                </a:tc>
                <a:tc>
                  <a:txBody>
                    <a:bodyPr/>
                    <a:lstStyle/>
                    <a:p>
                      <a:pPr algn="r"/>
                      <a:r>
                        <a:rPr lang="en-US" dirty="0" smtClean="0"/>
                        <a:t>826</a:t>
                      </a:r>
                      <a:endParaRPr lang="en-US" dirty="0"/>
                    </a:p>
                  </a:txBody>
                  <a:tcPr/>
                </a:tc>
                <a:tc>
                  <a:txBody>
                    <a:bodyPr/>
                    <a:lstStyle/>
                    <a:p>
                      <a:pPr algn="r"/>
                      <a:r>
                        <a:rPr lang="en-US" dirty="0" smtClean="0"/>
                        <a:t>658</a:t>
                      </a:r>
                      <a:endParaRPr lang="en-US" dirty="0"/>
                    </a:p>
                  </a:txBody>
                  <a:tcPr/>
                </a:tc>
                <a:extLst>
                  <a:ext uri="{0D108BD9-81ED-4DB2-BD59-A6C34878D82A}">
                    <a16:rowId xmlns:a16="http://schemas.microsoft.com/office/drawing/2014/main" val="897473803"/>
                  </a:ext>
                </a:extLst>
              </a:tr>
              <a:tr h="370840">
                <a:tc>
                  <a:txBody>
                    <a:bodyPr/>
                    <a:lstStyle/>
                    <a:p>
                      <a:pPr algn="ctr"/>
                      <a:endParaRPr lang="en-US" dirty="0"/>
                    </a:p>
                  </a:txBody>
                  <a:tcPr/>
                </a:tc>
                <a:tc>
                  <a:txBody>
                    <a:bodyPr/>
                    <a:lstStyle/>
                    <a:p>
                      <a:pPr algn="r"/>
                      <a:r>
                        <a:rPr lang="en-US" dirty="0" smtClean="0"/>
                        <a:t>Kdp</a:t>
                      </a:r>
                      <a:endParaRPr lang="en-US" dirty="0"/>
                    </a:p>
                  </a:txBody>
                  <a:tcPr/>
                </a:tc>
                <a:tc>
                  <a:txBody>
                    <a:bodyPr/>
                    <a:lstStyle/>
                    <a:p>
                      <a:pPr algn="r"/>
                      <a:r>
                        <a:rPr lang="en-US" dirty="0" smtClean="0"/>
                        <a:t>56300</a:t>
                      </a:r>
                      <a:endParaRPr lang="en-US" dirty="0"/>
                    </a:p>
                  </a:txBody>
                  <a:tcPr/>
                </a:tc>
                <a:tc>
                  <a:txBody>
                    <a:bodyPr/>
                    <a:lstStyle/>
                    <a:p>
                      <a:pPr algn="r"/>
                      <a:r>
                        <a:rPr lang="en-US" dirty="0" smtClean="0"/>
                        <a:t>0.298</a:t>
                      </a:r>
                      <a:endParaRPr lang="en-US" dirty="0"/>
                    </a:p>
                  </a:txBody>
                  <a:tcPr/>
                </a:tc>
                <a:tc>
                  <a:txBody>
                    <a:bodyPr/>
                    <a:lstStyle/>
                    <a:p>
                      <a:pPr algn="r"/>
                      <a:r>
                        <a:rPr lang="en-US" dirty="0" smtClean="0"/>
                        <a:t>1458</a:t>
                      </a:r>
                      <a:endParaRPr lang="en-US" dirty="0"/>
                    </a:p>
                  </a:txBody>
                  <a:tcPr/>
                </a:tc>
                <a:tc>
                  <a:txBody>
                    <a:bodyPr/>
                    <a:lstStyle/>
                    <a:p>
                      <a:pPr algn="r"/>
                      <a:r>
                        <a:rPr lang="en-US" dirty="0" smtClean="0"/>
                        <a:t>2325</a:t>
                      </a:r>
                      <a:endParaRPr lang="en-US" dirty="0"/>
                    </a:p>
                  </a:txBody>
                  <a:tcPr/>
                </a:tc>
                <a:extLst>
                  <a:ext uri="{0D108BD9-81ED-4DB2-BD59-A6C34878D82A}">
                    <a16:rowId xmlns:a16="http://schemas.microsoft.com/office/drawing/2014/main" val="1219390015"/>
                  </a:ext>
                </a:extLst>
              </a:tr>
              <a:tr h="370840">
                <a:tc>
                  <a:txBody>
                    <a:bodyPr/>
                    <a:lstStyle/>
                    <a:p>
                      <a:pPr algn="ctr"/>
                      <a:endParaRPr lang="en-US" dirty="0"/>
                    </a:p>
                  </a:txBody>
                  <a:tcPr/>
                </a:tc>
                <a:tc>
                  <a:txBody>
                    <a:bodyPr/>
                    <a:lstStyle/>
                    <a:p>
                      <a:pPr algn="r"/>
                      <a:r>
                        <a:rPr lang="en-US" dirty="0" smtClean="0"/>
                        <a:t>Kcg</a:t>
                      </a:r>
                      <a:endParaRPr lang="en-US" dirty="0"/>
                    </a:p>
                  </a:txBody>
                  <a:tcPr/>
                </a:tc>
                <a:tc>
                  <a:txBody>
                    <a:bodyPr/>
                    <a:lstStyle/>
                    <a:p>
                      <a:pPr algn="r"/>
                      <a:r>
                        <a:rPr lang="en-US" dirty="0" smtClean="0"/>
                        <a:t>94939</a:t>
                      </a:r>
                      <a:endParaRPr lang="en-US" dirty="0"/>
                    </a:p>
                  </a:txBody>
                  <a:tcPr/>
                </a:tc>
                <a:tc>
                  <a:txBody>
                    <a:bodyPr/>
                    <a:lstStyle/>
                    <a:p>
                      <a:pPr algn="r"/>
                      <a:r>
                        <a:rPr lang="en-US" dirty="0" smtClean="0"/>
                        <a:t>0.503</a:t>
                      </a:r>
                      <a:endParaRPr lang="en-US" dirty="0"/>
                    </a:p>
                  </a:txBody>
                  <a:tcPr/>
                </a:tc>
                <a:tc>
                  <a:txBody>
                    <a:bodyPr/>
                    <a:lstStyle/>
                    <a:p>
                      <a:pPr algn="r"/>
                      <a:r>
                        <a:rPr lang="en-US" dirty="0" smtClean="0"/>
                        <a:t>2459</a:t>
                      </a:r>
                      <a:endParaRPr lang="en-US" dirty="0"/>
                    </a:p>
                  </a:txBody>
                  <a:tcPr/>
                </a:tc>
                <a:tc>
                  <a:txBody>
                    <a:bodyPr/>
                    <a:lstStyle/>
                    <a:p>
                      <a:pPr algn="r"/>
                      <a:r>
                        <a:rPr lang="en-US" dirty="0" smtClean="0"/>
                        <a:t>1635</a:t>
                      </a:r>
                      <a:endParaRPr lang="en-US" dirty="0"/>
                    </a:p>
                  </a:txBody>
                  <a:tcPr/>
                </a:tc>
                <a:extLst>
                  <a:ext uri="{0D108BD9-81ED-4DB2-BD59-A6C34878D82A}">
                    <a16:rowId xmlns:a16="http://schemas.microsoft.com/office/drawing/2014/main" val="3930197706"/>
                  </a:ext>
                </a:extLst>
              </a:tr>
              <a:tr h="370840">
                <a:tc>
                  <a:txBody>
                    <a:bodyPr/>
                    <a:lstStyle/>
                    <a:p>
                      <a:pPr algn="ctr"/>
                      <a:r>
                        <a:rPr lang="en-US" b="1" dirty="0" smtClean="0"/>
                        <a:t>Total</a:t>
                      </a:r>
                      <a:endParaRPr lang="en-US" b="1" dirty="0"/>
                    </a:p>
                  </a:txBody>
                  <a:tcPr/>
                </a:tc>
                <a:tc>
                  <a:txBody>
                    <a:bodyPr/>
                    <a:lstStyle/>
                    <a:p>
                      <a:pPr algn="r"/>
                      <a:endParaRPr lang="en-US" dirty="0"/>
                    </a:p>
                  </a:txBody>
                  <a:tcPr/>
                </a:tc>
                <a:tc>
                  <a:txBody>
                    <a:bodyPr/>
                    <a:lstStyle/>
                    <a:p>
                      <a:pPr algn="r"/>
                      <a:r>
                        <a:rPr lang="en-US" dirty="0" smtClean="0"/>
                        <a:t>188,788</a:t>
                      </a:r>
                      <a:endParaRPr lang="en-US" dirty="0"/>
                    </a:p>
                  </a:txBody>
                  <a:tcPr/>
                </a:tc>
                <a:tc>
                  <a:txBody>
                    <a:bodyPr/>
                    <a:lstStyle/>
                    <a:p>
                      <a:pPr algn="r"/>
                      <a:r>
                        <a:rPr lang="en-US" dirty="0" smtClean="0"/>
                        <a:t>1</a:t>
                      </a:r>
                      <a:endParaRPr lang="en-US" dirty="0"/>
                    </a:p>
                  </a:txBody>
                  <a:tcPr/>
                </a:tc>
                <a:tc>
                  <a:txBody>
                    <a:bodyPr/>
                    <a:lstStyle/>
                    <a:p>
                      <a:pPr algn="r"/>
                      <a:r>
                        <a:rPr lang="en-US" dirty="0" smtClean="0"/>
                        <a:t>4889</a:t>
                      </a:r>
                      <a:endParaRPr lang="en-US" dirty="0"/>
                    </a:p>
                  </a:txBody>
                  <a:tcPr/>
                </a:tc>
                <a:tc>
                  <a:txBody>
                    <a:bodyPr/>
                    <a:lstStyle/>
                    <a:p>
                      <a:pPr algn="r"/>
                      <a:r>
                        <a:rPr lang="en-US" dirty="0" smtClean="0"/>
                        <a:t>4889</a:t>
                      </a:r>
                      <a:endParaRPr lang="en-US" dirty="0"/>
                    </a:p>
                  </a:txBody>
                  <a:tcPr/>
                </a:tc>
                <a:extLst>
                  <a:ext uri="{0D108BD9-81ED-4DB2-BD59-A6C34878D82A}">
                    <a16:rowId xmlns:a16="http://schemas.microsoft.com/office/drawing/2014/main" val="4247596608"/>
                  </a:ext>
                </a:extLst>
              </a:tr>
            </a:tbl>
          </a:graphicData>
        </a:graphic>
      </p:graphicFrame>
      <p:sp>
        <p:nvSpPr>
          <p:cNvPr id="4" name="Title 1"/>
          <p:cNvSpPr>
            <a:spLocks noGrp="1"/>
          </p:cNvSpPr>
          <p:nvPr>
            <p:ph type="title"/>
          </p:nvPr>
        </p:nvSpPr>
        <p:spPr>
          <a:xfrm>
            <a:off x="913449" y="274638"/>
            <a:ext cx="7317105" cy="1325562"/>
          </a:xfrm>
        </p:spPr>
        <p:txBody>
          <a:bodyPr/>
          <a:lstStyle/>
          <a:p>
            <a:r>
              <a:rPr lang="en-US" dirty="0" smtClean="0"/>
              <a:t>input: geology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392816967"/>
              </p:ext>
            </p:extLst>
          </p:nvPr>
        </p:nvGraphicFramePr>
        <p:xfrm>
          <a:off x="457198" y="1943100"/>
          <a:ext cx="4953002" cy="1188720"/>
        </p:xfrm>
        <a:graphic>
          <a:graphicData uri="http://schemas.openxmlformats.org/drawingml/2006/table">
            <a:tbl>
              <a:tblPr firstRow="1" bandRow="1">
                <a:tableStyleId>{C083E6E3-FA7D-4D7B-A595-EF9225AFEA82}</a:tableStyleId>
              </a:tblPr>
              <a:tblGrid>
                <a:gridCol w="2438401">
                  <a:extLst>
                    <a:ext uri="{9D8B030D-6E8A-4147-A177-3AD203B41FA5}">
                      <a16:colId xmlns:a16="http://schemas.microsoft.com/office/drawing/2014/main" val="155408716"/>
                    </a:ext>
                  </a:extLst>
                </a:gridCol>
                <a:gridCol w="2514601">
                  <a:extLst>
                    <a:ext uri="{9D8B030D-6E8A-4147-A177-3AD203B41FA5}">
                      <a16:colId xmlns:a16="http://schemas.microsoft.com/office/drawing/2014/main" val="2364038726"/>
                    </a:ext>
                  </a:extLst>
                </a:gridCol>
              </a:tblGrid>
              <a:tr h="370840">
                <a:tc>
                  <a:txBody>
                    <a:bodyPr/>
                    <a:lstStyle/>
                    <a:p>
                      <a:r>
                        <a:rPr lang="en-US" sz="2000" b="1" dirty="0" smtClean="0"/>
                        <a:t>Total Analysis</a:t>
                      </a:r>
                      <a:r>
                        <a:rPr lang="en-US" sz="2000" b="1" baseline="0" dirty="0" smtClean="0"/>
                        <a:t> Acres</a:t>
                      </a:r>
                      <a:endParaRPr lang="en-US" sz="2000" b="1" dirty="0"/>
                    </a:p>
                  </a:txBody>
                  <a:tcPr/>
                </a:tc>
                <a:tc>
                  <a:txBody>
                    <a:bodyPr/>
                    <a:lstStyle/>
                    <a:p>
                      <a:pPr algn="r"/>
                      <a:r>
                        <a:rPr lang="en-US" sz="2000" b="0" dirty="0" smtClean="0"/>
                        <a:t>589,769</a:t>
                      </a:r>
                      <a:endParaRPr lang="en-US" sz="2000" b="0" dirty="0"/>
                    </a:p>
                  </a:txBody>
                  <a:tcPr/>
                </a:tc>
                <a:extLst>
                  <a:ext uri="{0D108BD9-81ED-4DB2-BD59-A6C34878D82A}">
                    <a16:rowId xmlns:a16="http://schemas.microsoft.com/office/drawing/2014/main" val="192931410"/>
                  </a:ext>
                </a:extLst>
              </a:tr>
              <a:tr h="370840">
                <a:tc>
                  <a:txBody>
                    <a:bodyPr/>
                    <a:lstStyle/>
                    <a:p>
                      <a:r>
                        <a:rPr lang="en-US" sz="2000" b="1" dirty="0" smtClean="0"/>
                        <a:t>Total Surveyed Acres</a:t>
                      </a:r>
                      <a:endParaRPr lang="en-US" sz="2000" b="1" dirty="0"/>
                    </a:p>
                  </a:txBody>
                  <a:tcPr/>
                </a:tc>
                <a:tc>
                  <a:txBody>
                    <a:bodyPr/>
                    <a:lstStyle/>
                    <a:p>
                      <a:pPr algn="r"/>
                      <a:r>
                        <a:rPr lang="en-US" sz="2000" b="0" dirty="0" smtClean="0"/>
                        <a:t>188,788</a:t>
                      </a:r>
                      <a:endParaRPr lang="en-US" sz="2000" b="0" dirty="0"/>
                    </a:p>
                  </a:txBody>
                  <a:tcPr/>
                </a:tc>
                <a:extLst>
                  <a:ext uri="{0D108BD9-81ED-4DB2-BD59-A6C34878D82A}">
                    <a16:rowId xmlns:a16="http://schemas.microsoft.com/office/drawing/2014/main" val="3306353637"/>
                  </a:ext>
                </a:extLst>
              </a:tr>
              <a:tr h="370840">
                <a:tc>
                  <a:txBody>
                    <a:bodyPr/>
                    <a:lstStyle/>
                    <a:p>
                      <a:r>
                        <a:rPr lang="en-US" sz="2000" b="1" dirty="0" smtClean="0"/>
                        <a:t>Total</a:t>
                      </a:r>
                      <a:r>
                        <a:rPr lang="en-US" sz="2000" b="1" baseline="0" dirty="0" smtClean="0"/>
                        <a:t> Sites</a:t>
                      </a:r>
                      <a:endParaRPr lang="en-US" sz="2000" b="1" dirty="0"/>
                    </a:p>
                  </a:txBody>
                  <a:tcPr/>
                </a:tc>
                <a:tc>
                  <a:txBody>
                    <a:bodyPr/>
                    <a:lstStyle/>
                    <a:p>
                      <a:pPr algn="r"/>
                      <a:r>
                        <a:rPr lang="en-US" sz="2000" b="0" dirty="0" smtClean="0"/>
                        <a:t>4889</a:t>
                      </a:r>
                      <a:endParaRPr lang="en-US" sz="2000" b="0" dirty="0"/>
                    </a:p>
                  </a:txBody>
                  <a:tcPr/>
                </a:tc>
                <a:extLst>
                  <a:ext uri="{0D108BD9-81ED-4DB2-BD59-A6C34878D82A}">
                    <a16:rowId xmlns:a16="http://schemas.microsoft.com/office/drawing/2014/main" val="2477928968"/>
                  </a:ext>
                </a:extLst>
              </a:tr>
            </a:tbl>
          </a:graphicData>
        </a:graphic>
      </p:graphicFrame>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691" t="4445" r="12691" b="5555"/>
          <a:stretch/>
        </p:blipFill>
        <p:spPr>
          <a:xfrm>
            <a:off x="6002960" y="604018"/>
            <a:ext cx="2683839" cy="2527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711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27304131"/>
              </p:ext>
            </p:extLst>
          </p:nvPr>
        </p:nvGraphicFramePr>
        <p:xfrm>
          <a:off x="457199" y="3657600"/>
          <a:ext cx="8229601" cy="2595880"/>
        </p:xfrm>
        <a:graphic>
          <a:graphicData uri="http://schemas.openxmlformats.org/drawingml/2006/table">
            <a:tbl>
              <a:tblPr firstRow="1" bandRow="1">
                <a:tableStyleId>{C083E6E3-FA7D-4D7B-A595-EF9225AFEA82}</a:tableStyleId>
              </a:tblPr>
              <a:tblGrid>
                <a:gridCol w="690699">
                  <a:extLst>
                    <a:ext uri="{9D8B030D-6E8A-4147-A177-3AD203B41FA5}">
                      <a16:colId xmlns:a16="http://schemas.microsoft.com/office/drawing/2014/main" val="2553828340"/>
                    </a:ext>
                  </a:extLst>
                </a:gridCol>
                <a:gridCol w="699902">
                  <a:extLst>
                    <a:ext uri="{9D8B030D-6E8A-4147-A177-3AD203B41FA5}">
                      <a16:colId xmlns:a16="http://schemas.microsoft.com/office/drawing/2014/main" val="371077828"/>
                    </a:ext>
                  </a:extLst>
                </a:gridCol>
                <a:gridCol w="815125">
                  <a:extLst>
                    <a:ext uri="{9D8B030D-6E8A-4147-A177-3AD203B41FA5}">
                      <a16:colId xmlns:a16="http://schemas.microsoft.com/office/drawing/2014/main" val="37186642"/>
                    </a:ext>
                  </a:extLst>
                </a:gridCol>
                <a:gridCol w="873349">
                  <a:extLst>
                    <a:ext uri="{9D8B030D-6E8A-4147-A177-3AD203B41FA5}">
                      <a16:colId xmlns:a16="http://schemas.microsoft.com/office/drawing/2014/main" val="1050414762"/>
                    </a:ext>
                  </a:extLst>
                </a:gridCol>
                <a:gridCol w="1733334">
                  <a:extLst>
                    <a:ext uri="{9D8B030D-6E8A-4147-A177-3AD203B41FA5}">
                      <a16:colId xmlns:a16="http://schemas.microsoft.com/office/drawing/2014/main" val="99351888"/>
                    </a:ext>
                  </a:extLst>
                </a:gridCol>
                <a:gridCol w="1602619">
                  <a:extLst>
                    <a:ext uri="{9D8B030D-6E8A-4147-A177-3AD203B41FA5}">
                      <a16:colId xmlns:a16="http://schemas.microsoft.com/office/drawing/2014/main" val="2661069688"/>
                    </a:ext>
                  </a:extLst>
                </a:gridCol>
                <a:gridCol w="1814573">
                  <a:extLst>
                    <a:ext uri="{9D8B030D-6E8A-4147-A177-3AD203B41FA5}">
                      <a16:colId xmlns:a16="http://schemas.microsoft.com/office/drawing/2014/main" val="3102654917"/>
                    </a:ext>
                  </a:extLst>
                </a:gridCol>
              </a:tblGrid>
              <a:tr h="370840">
                <a:tc>
                  <a:txBody>
                    <a:bodyPr/>
                    <a:lstStyle/>
                    <a:p>
                      <a:pPr algn="ctr"/>
                      <a:endParaRPr lang="en-US" dirty="0"/>
                    </a:p>
                  </a:txBody>
                  <a:tcPr/>
                </a:tc>
                <a:tc>
                  <a:txBody>
                    <a:bodyPr/>
                    <a:lstStyle/>
                    <a:p>
                      <a:pPr algn="ctr"/>
                      <a:r>
                        <a:rPr lang="en-US" dirty="0" smtClean="0"/>
                        <a:t>Class</a:t>
                      </a:r>
                      <a:endParaRPr lang="en-US" dirty="0"/>
                    </a:p>
                  </a:txBody>
                  <a:tcPr/>
                </a:tc>
                <a:tc>
                  <a:txBody>
                    <a:bodyPr/>
                    <a:lstStyle/>
                    <a:p>
                      <a:pPr algn="ctr"/>
                      <a:r>
                        <a:rPr lang="en-US" dirty="0" smtClean="0"/>
                        <a:t>Exp.</a:t>
                      </a:r>
                      <a:endParaRPr lang="en-US" dirty="0"/>
                    </a:p>
                  </a:txBody>
                  <a:tcPr/>
                </a:tc>
                <a:tc>
                  <a:txBody>
                    <a:bodyPr/>
                    <a:lstStyle/>
                    <a:p>
                      <a:pPr algn="ctr"/>
                      <a:r>
                        <a:rPr lang="en-US" dirty="0" smtClean="0"/>
                        <a:t>Obs.</a:t>
                      </a:r>
                      <a:endParaRPr lang="en-US" dirty="0"/>
                    </a:p>
                  </a:txBody>
                  <a:tcPr/>
                </a:tc>
                <a:tc>
                  <a:txBody>
                    <a:bodyPr/>
                    <a:lstStyle/>
                    <a:p>
                      <a:pPr algn="ctr"/>
                      <a:r>
                        <a:rPr lang="en-US" dirty="0" smtClean="0"/>
                        <a:t>Obs. – Exp.</a:t>
                      </a:r>
                      <a:endParaRPr lang="en-US" dirty="0"/>
                    </a:p>
                  </a:txBody>
                  <a:tcPr/>
                </a:tc>
                <a:tc>
                  <a:txBody>
                    <a:bodyPr/>
                    <a:lstStyle/>
                    <a:p>
                      <a:pPr algn="ctr"/>
                      <a:r>
                        <a:rPr lang="en-US" dirty="0" smtClean="0"/>
                        <a:t>Diff.^2</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Diff^2 / Exp.</a:t>
                      </a:r>
                    </a:p>
                  </a:txBody>
                  <a:tcPr/>
                </a:tc>
                <a:extLst>
                  <a:ext uri="{0D108BD9-81ED-4DB2-BD59-A6C34878D82A}">
                    <a16:rowId xmlns:a16="http://schemas.microsoft.com/office/drawing/2014/main" val="2609691024"/>
                  </a:ext>
                </a:extLst>
              </a:tr>
              <a:tr h="370840">
                <a:tc>
                  <a:txBody>
                    <a:bodyPr/>
                    <a:lstStyle/>
                    <a:p>
                      <a:pPr algn="ctr"/>
                      <a:endParaRPr lang="en-US" dirty="0"/>
                    </a:p>
                  </a:txBody>
                  <a:tcPr/>
                </a:tc>
                <a:tc>
                  <a:txBody>
                    <a:bodyPr/>
                    <a:lstStyle/>
                    <a:p>
                      <a:pPr algn="r"/>
                      <a:r>
                        <a:rPr lang="en-US" dirty="0" smtClean="0"/>
                        <a:t>Dg</a:t>
                      </a:r>
                      <a:endParaRPr lang="en-US" dirty="0"/>
                    </a:p>
                  </a:txBody>
                  <a:tcPr/>
                </a:tc>
                <a:tc>
                  <a:txBody>
                    <a:bodyPr/>
                    <a:lstStyle/>
                    <a:p>
                      <a:pPr algn="r"/>
                      <a:r>
                        <a:rPr lang="en-US" dirty="0" smtClean="0"/>
                        <a:t>15</a:t>
                      </a:r>
                      <a:endParaRPr lang="en-US" dirty="0"/>
                    </a:p>
                  </a:txBody>
                  <a:tcPr/>
                </a:tc>
                <a:tc>
                  <a:txBody>
                    <a:bodyPr/>
                    <a:lstStyle/>
                    <a:p>
                      <a:pPr algn="r"/>
                      <a:r>
                        <a:rPr lang="en-US" dirty="0" smtClean="0"/>
                        <a:t>45</a:t>
                      </a:r>
                      <a:endParaRPr lang="en-US" dirty="0"/>
                    </a:p>
                  </a:txBody>
                  <a:tcPr/>
                </a:tc>
                <a:tc>
                  <a:txBody>
                    <a:bodyPr/>
                    <a:lstStyle/>
                    <a:p>
                      <a:pPr algn="r"/>
                      <a:r>
                        <a:rPr lang="en-US" dirty="0" smtClean="0"/>
                        <a:t>30</a:t>
                      </a:r>
                    </a:p>
                  </a:txBody>
                  <a:tcPr/>
                </a:tc>
                <a:tc>
                  <a:txBody>
                    <a:bodyPr/>
                    <a:lstStyle/>
                    <a:p>
                      <a:pPr algn="r"/>
                      <a:r>
                        <a:rPr lang="en-US" dirty="0" smtClean="0"/>
                        <a:t>900</a:t>
                      </a:r>
                      <a:endParaRPr lang="en-US" dirty="0"/>
                    </a:p>
                  </a:txBody>
                  <a:tcPr/>
                </a:tc>
                <a:tc>
                  <a:txBody>
                    <a:bodyPr/>
                    <a:lstStyle/>
                    <a:p>
                      <a:pPr algn="r"/>
                      <a:r>
                        <a:rPr lang="en-US" dirty="0" smtClean="0"/>
                        <a:t>60</a:t>
                      </a:r>
                      <a:endParaRPr lang="en-US" dirty="0"/>
                    </a:p>
                  </a:txBody>
                  <a:tcPr/>
                </a:tc>
                <a:extLst>
                  <a:ext uri="{0D108BD9-81ED-4DB2-BD59-A6C34878D82A}">
                    <a16:rowId xmlns:a16="http://schemas.microsoft.com/office/drawing/2014/main" val="2913746820"/>
                  </a:ext>
                </a:extLst>
              </a:tr>
              <a:tr h="370840">
                <a:tc>
                  <a:txBody>
                    <a:bodyPr/>
                    <a:lstStyle/>
                    <a:p>
                      <a:pPr algn="ctr"/>
                      <a:endParaRPr lang="en-US" dirty="0"/>
                    </a:p>
                  </a:txBody>
                  <a:tcPr/>
                </a:tc>
                <a:tc>
                  <a:txBody>
                    <a:bodyPr/>
                    <a:lstStyle/>
                    <a:p>
                      <a:pPr algn="r"/>
                      <a:r>
                        <a:rPr lang="en-US" dirty="0" smtClean="0"/>
                        <a:t>Jmre</a:t>
                      </a:r>
                      <a:endParaRPr lang="en-US" dirty="0"/>
                    </a:p>
                  </a:txBody>
                  <a:tcPr/>
                </a:tc>
                <a:tc>
                  <a:txBody>
                    <a:bodyPr/>
                    <a:lstStyle/>
                    <a:p>
                      <a:pPr algn="r"/>
                      <a:r>
                        <a:rPr lang="en-US" dirty="0" smtClean="0"/>
                        <a:t>131</a:t>
                      </a:r>
                      <a:endParaRPr lang="en-US" dirty="0"/>
                    </a:p>
                  </a:txBody>
                  <a:tcPr/>
                </a:tc>
                <a:tc>
                  <a:txBody>
                    <a:bodyPr/>
                    <a:lstStyle/>
                    <a:p>
                      <a:pPr algn="r"/>
                      <a:r>
                        <a:rPr lang="en-US" dirty="0" smtClean="0"/>
                        <a:t>226</a:t>
                      </a:r>
                      <a:endParaRPr lang="en-US" dirty="0"/>
                    </a:p>
                  </a:txBody>
                  <a:tcPr/>
                </a:tc>
                <a:tc>
                  <a:txBody>
                    <a:bodyPr/>
                    <a:lstStyle/>
                    <a:p>
                      <a:pPr algn="r"/>
                      <a:r>
                        <a:rPr lang="en-US" dirty="0" smtClean="0"/>
                        <a:t>95</a:t>
                      </a:r>
                      <a:endParaRPr lang="en-US" dirty="0"/>
                    </a:p>
                  </a:txBody>
                  <a:tcPr/>
                </a:tc>
                <a:tc>
                  <a:txBody>
                    <a:bodyPr/>
                    <a:lstStyle/>
                    <a:p>
                      <a:pPr algn="r"/>
                      <a:r>
                        <a:rPr lang="en-US" dirty="0" smtClean="0"/>
                        <a:t>9025</a:t>
                      </a:r>
                      <a:endParaRPr lang="en-US" dirty="0"/>
                    </a:p>
                  </a:txBody>
                  <a:tcPr/>
                </a:tc>
                <a:tc>
                  <a:txBody>
                    <a:bodyPr/>
                    <a:lstStyle/>
                    <a:p>
                      <a:pPr algn="r"/>
                      <a:r>
                        <a:rPr lang="en-US" dirty="0" smtClean="0"/>
                        <a:t>68.89</a:t>
                      </a:r>
                      <a:endParaRPr lang="en-US" dirty="0"/>
                    </a:p>
                  </a:txBody>
                  <a:tcPr/>
                </a:tc>
                <a:extLst>
                  <a:ext uri="{0D108BD9-81ED-4DB2-BD59-A6C34878D82A}">
                    <a16:rowId xmlns:a16="http://schemas.microsoft.com/office/drawing/2014/main" val="158169399"/>
                  </a:ext>
                </a:extLst>
              </a:tr>
              <a:tr h="370840">
                <a:tc>
                  <a:txBody>
                    <a:bodyPr/>
                    <a:lstStyle/>
                    <a:p>
                      <a:pPr algn="ctr"/>
                      <a:endParaRPr lang="en-US" dirty="0"/>
                    </a:p>
                  </a:txBody>
                  <a:tcPr/>
                </a:tc>
                <a:tc>
                  <a:txBody>
                    <a:bodyPr/>
                    <a:lstStyle/>
                    <a:p>
                      <a:pPr algn="r"/>
                      <a:r>
                        <a:rPr lang="en-US" dirty="0" smtClean="0"/>
                        <a:t>Kn</a:t>
                      </a:r>
                      <a:endParaRPr lang="en-US" dirty="0"/>
                    </a:p>
                  </a:txBody>
                  <a:tcPr/>
                </a:tc>
                <a:tc>
                  <a:txBody>
                    <a:bodyPr/>
                    <a:lstStyle/>
                    <a:p>
                      <a:pPr algn="r"/>
                      <a:r>
                        <a:rPr lang="en-US" dirty="0" smtClean="0"/>
                        <a:t>826</a:t>
                      </a:r>
                      <a:endParaRPr lang="en-US" dirty="0"/>
                    </a:p>
                  </a:txBody>
                  <a:tcPr/>
                </a:tc>
                <a:tc>
                  <a:txBody>
                    <a:bodyPr/>
                    <a:lstStyle/>
                    <a:p>
                      <a:pPr algn="r"/>
                      <a:r>
                        <a:rPr lang="en-US" dirty="0" smtClean="0"/>
                        <a:t>658</a:t>
                      </a:r>
                      <a:endParaRPr lang="en-US" dirty="0"/>
                    </a:p>
                  </a:txBody>
                  <a:tcPr/>
                </a:tc>
                <a:tc>
                  <a:txBody>
                    <a:bodyPr/>
                    <a:lstStyle/>
                    <a:p>
                      <a:pPr algn="r"/>
                      <a:r>
                        <a:rPr lang="en-US" dirty="0" smtClean="0"/>
                        <a:t>-168</a:t>
                      </a:r>
                      <a:endParaRPr lang="en-US" dirty="0"/>
                    </a:p>
                  </a:txBody>
                  <a:tcPr/>
                </a:tc>
                <a:tc>
                  <a:txBody>
                    <a:bodyPr/>
                    <a:lstStyle/>
                    <a:p>
                      <a:pPr algn="r"/>
                      <a:r>
                        <a:rPr lang="en-US" dirty="0" smtClean="0"/>
                        <a:t>28224</a:t>
                      </a:r>
                      <a:endParaRPr lang="en-US" dirty="0"/>
                    </a:p>
                  </a:txBody>
                  <a:tcPr/>
                </a:tc>
                <a:tc>
                  <a:txBody>
                    <a:bodyPr/>
                    <a:lstStyle/>
                    <a:p>
                      <a:pPr algn="r"/>
                      <a:r>
                        <a:rPr lang="en-US" dirty="0" smtClean="0"/>
                        <a:t>34.17</a:t>
                      </a:r>
                      <a:endParaRPr lang="en-US" dirty="0"/>
                    </a:p>
                  </a:txBody>
                  <a:tcPr/>
                </a:tc>
                <a:extLst>
                  <a:ext uri="{0D108BD9-81ED-4DB2-BD59-A6C34878D82A}">
                    <a16:rowId xmlns:a16="http://schemas.microsoft.com/office/drawing/2014/main" val="897473803"/>
                  </a:ext>
                </a:extLst>
              </a:tr>
              <a:tr h="370840">
                <a:tc>
                  <a:txBody>
                    <a:bodyPr/>
                    <a:lstStyle/>
                    <a:p>
                      <a:pPr algn="ctr"/>
                      <a:endParaRPr lang="en-US" dirty="0"/>
                    </a:p>
                  </a:txBody>
                  <a:tcPr/>
                </a:tc>
                <a:tc>
                  <a:txBody>
                    <a:bodyPr/>
                    <a:lstStyle/>
                    <a:p>
                      <a:pPr algn="r"/>
                      <a:r>
                        <a:rPr lang="en-US" dirty="0" smtClean="0"/>
                        <a:t>Kdp</a:t>
                      </a:r>
                      <a:endParaRPr lang="en-US" dirty="0"/>
                    </a:p>
                  </a:txBody>
                  <a:tcPr/>
                </a:tc>
                <a:tc>
                  <a:txBody>
                    <a:bodyPr/>
                    <a:lstStyle/>
                    <a:p>
                      <a:pPr algn="r"/>
                      <a:r>
                        <a:rPr lang="en-US" dirty="0" smtClean="0"/>
                        <a:t>1458</a:t>
                      </a:r>
                      <a:endParaRPr lang="en-US" dirty="0"/>
                    </a:p>
                  </a:txBody>
                  <a:tcPr/>
                </a:tc>
                <a:tc>
                  <a:txBody>
                    <a:bodyPr/>
                    <a:lstStyle/>
                    <a:p>
                      <a:pPr algn="r"/>
                      <a:r>
                        <a:rPr lang="en-US" dirty="0" smtClean="0"/>
                        <a:t>2325</a:t>
                      </a:r>
                      <a:endParaRPr lang="en-US" dirty="0"/>
                    </a:p>
                  </a:txBody>
                  <a:tcPr/>
                </a:tc>
                <a:tc>
                  <a:txBody>
                    <a:bodyPr/>
                    <a:lstStyle/>
                    <a:p>
                      <a:pPr algn="r"/>
                      <a:r>
                        <a:rPr lang="en-US" dirty="0" smtClean="0"/>
                        <a:t>867</a:t>
                      </a:r>
                      <a:endParaRPr lang="en-US" dirty="0"/>
                    </a:p>
                  </a:txBody>
                  <a:tcPr/>
                </a:tc>
                <a:tc>
                  <a:txBody>
                    <a:bodyPr/>
                    <a:lstStyle/>
                    <a:p>
                      <a:pPr algn="r"/>
                      <a:r>
                        <a:rPr lang="en-US" dirty="0" smtClean="0"/>
                        <a:t>751689</a:t>
                      </a:r>
                      <a:endParaRPr lang="en-US" dirty="0"/>
                    </a:p>
                  </a:txBody>
                  <a:tcPr/>
                </a:tc>
                <a:tc>
                  <a:txBody>
                    <a:bodyPr/>
                    <a:lstStyle/>
                    <a:p>
                      <a:pPr algn="r"/>
                      <a:r>
                        <a:rPr lang="en-US" dirty="0" smtClean="0"/>
                        <a:t>515.56</a:t>
                      </a:r>
                      <a:endParaRPr lang="en-US" dirty="0"/>
                    </a:p>
                  </a:txBody>
                  <a:tcPr/>
                </a:tc>
                <a:extLst>
                  <a:ext uri="{0D108BD9-81ED-4DB2-BD59-A6C34878D82A}">
                    <a16:rowId xmlns:a16="http://schemas.microsoft.com/office/drawing/2014/main" val="1219390015"/>
                  </a:ext>
                </a:extLst>
              </a:tr>
              <a:tr h="370840">
                <a:tc>
                  <a:txBody>
                    <a:bodyPr/>
                    <a:lstStyle/>
                    <a:p>
                      <a:pPr algn="ctr"/>
                      <a:endParaRPr lang="en-US" dirty="0"/>
                    </a:p>
                  </a:txBody>
                  <a:tcPr/>
                </a:tc>
                <a:tc>
                  <a:txBody>
                    <a:bodyPr/>
                    <a:lstStyle/>
                    <a:p>
                      <a:pPr algn="r"/>
                      <a:r>
                        <a:rPr lang="en-US" dirty="0" smtClean="0"/>
                        <a:t>Kcg</a:t>
                      </a:r>
                      <a:endParaRPr lang="en-US" dirty="0"/>
                    </a:p>
                  </a:txBody>
                  <a:tcPr/>
                </a:tc>
                <a:tc>
                  <a:txBody>
                    <a:bodyPr/>
                    <a:lstStyle/>
                    <a:p>
                      <a:pPr algn="r"/>
                      <a:r>
                        <a:rPr lang="en-US" dirty="0" smtClean="0"/>
                        <a:t>2459</a:t>
                      </a:r>
                      <a:endParaRPr lang="en-US" dirty="0"/>
                    </a:p>
                  </a:txBody>
                  <a:tcPr/>
                </a:tc>
                <a:tc>
                  <a:txBody>
                    <a:bodyPr/>
                    <a:lstStyle/>
                    <a:p>
                      <a:pPr algn="r"/>
                      <a:r>
                        <a:rPr lang="en-US" dirty="0" smtClean="0"/>
                        <a:t>1635</a:t>
                      </a:r>
                      <a:endParaRPr lang="en-US" dirty="0"/>
                    </a:p>
                  </a:txBody>
                  <a:tcPr/>
                </a:tc>
                <a:tc>
                  <a:txBody>
                    <a:bodyPr/>
                    <a:lstStyle/>
                    <a:p>
                      <a:pPr algn="r"/>
                      <a:r>
                        <a:rPr lang="en-US" dirty="0" smtClean="0"/>
                        <a:t>-824</a:t>
                      </a:r>
                      <a:endParaRPr lang="en-US" dirty="0"/>
                    </a:p>
                  </a:txBody>
                  <a:tcPr/>
                </a:tc>
                <a:tc>
                  <a:txBody>
                    <a:bodyPr/>
                    <a:lstStyle/>
                    <a:p>
                      <a:pPr algn="r"/>
                      <a:r>
                        <a:rPr lang="en-US" dirty="0" smtClean="0"/>
                        <a:t>678976</a:t>
                      </a:r>
                      <a:endParaRPr lang="en-US" dirty="0"/>
                    </a:p>
                  </a:txBody>
                  <a:tcPr/>
                </a:tc>
                <a:tc>
                  <a:txBody>
                    <a:bodyPr/>
                    <a:lstStyle/>
                    <a:p>
                      <a:pPr algn="r"/>
                      <a:r>
                        <a:rPr lang="en-US" dirty="0" smtClean="0"/>
                        <a:t>276.12</a:t>
                      </a:r>
                      <a:endParaRPr lang="en-US" dirty="0"/>
                    </a:p>
                  </a:txBody>
                  <a:tcPr/>
                </a:tc>
                <a:extLst>
                  <a:ext uri="{0D108BD9-81ED-4DB2-BD59-A6C34878D82A}">
                    <a16:rowId xmlns:a16="http://schemas.microsoft.com/office/drawing/2014/main" val="3930197706"/>
                  </a:ext>
                </a:extLst>
              </a:tr>
              <a:tr h="370840">
                <a:tc>
                  <a:txBody>
                    <a:bodyPr/>
                    <a:lstStyle/>
                    <a:p>
                      <a:pPr algn="ctr"/>
                      <a:r>
                        <a:rPr lang="en-US" b="1" dirty="0" smtClean="0"/>
                        <a:t>Total</a:t>
                      </a:r>
                      <a:endParaRPr lang="en-US" b="1" dirty="0"/>
                    </a:p>
                  </a:txBody>
                  <a:tcPr/>
                </a:tc>
                <a:tc>
                  <a:txBody>
                    <a:bodyPr/>
                    <a:lstStyle/>
                    <a:p>
                      <a:pPr algn="r"/>
                      <a:endParaRPr lang="en-US" dirty="0"/>
                    </a:p>
                  </a:txBody>
                  <a:tcPr/>
                </a:tc>
                <a:tc>
                  <a:txBody>
                    <a:bodyPr/>
                    <a:lstStyle/>
                    <a:p>
                      <a:pPr algn="r"/>
                      <a:r>
                        <a:rPr lang="en-US" dirty="0" smtClean="0"/>
                        <a:t>4889</a:t>
                      </a:r>
                      <a:endParaRPr lang="en-US" dirty="0"/>
                    </a:p>
                  </a:txBody>
                  <a:tcPr/>
                </a:tc>
                <a:tc>
                  <a:txBody>
                    <a:bodyPr/>
                    <a:lstStyle/>
                    <a:p>
                      <a:pPr algn="r"/>
                      <a:r>
                        <a:rPr lang="en-US" dirty="0" smtClean="0"/>
                        <a:t>4889</a:t>
                      </a:r>
                      <a:endParaRPr lang="en-US" dirty="0"/>
                    </a:p>
                  </a:txBody>
                  <a:tcPr/>
                </a:tc>
                <a:tc>
                  <a:txBody>
                    <a:bodyPr/>
                    <a:lstStyle/>
                    <a:p>
                      <a:pPr algn="r"/>
                      <a:r>
                        <a:rPr lang="en-US" dirty="0" smtClean="0"/>
                        <a:t>0</a:t>
                      </a:r>
                      <a:endParaRPr lang="en-US" dirty="0"/>
                    </a:p>
                  </a:txBody>
                  <a:tcPr/>
                </a:tc>
                <a:tc>
                  <a:txBody>
                    <a:bodyPr/>
                    <a:lstStyle/>
                    <a:p>
                      <a:pPr algn="r"/>
                      <a:endParaRPr lang="en-US" dirty="0"/>
                    </a:p>
                  </a:txBody>
                  <a:tcPr/>
                </a:tc>
                <a:tc>
                  <a:txBody>
                    <a:bodyPr/>
                    <a:lstStyle/>
                    <a:p>
                      <a:pPr algn="r"/>
                      <a:r>
                        <a:rPr lang="en-US" dirty="0" smtClean="0"/>
                        <a:t>954.74</a:t>
                      </a:r>
                      <a:endParaRPr lang="en-US" dirty="0"/>
                    </a:p>
                  </a:txBody>
                  <a:tcPr/>
                </a:tc>
                <a:extLst>
                  <a:ext uri="{0D108BD9-81ED-4DB2-BD59-A6C34878D82A}">
                    <a16:rowId xmlns:a16="http://schemas.microsoft.com/office/drawing/2014/main" val="4247596608"/>
                  </a:ext>
                </a:extLst>
              </a:tr>
            </a:tbl>
          </a:graphicData>
        </a:graphic>
      </p:graphicFrame>
      <p:sp>
        <p:nvSpPr>
          <p:cNvPr id="4" name="Title 1"/>
          <p:cNvSpPr>
            <a:spLocks noGrp="1"/>
          </p:cNvSpPr>
          <p:nvPr>
            <p:ph type="title"/>
          </p:nvPr>
        </p:nvSpPr>
        <p:spPr>
          <a:xfrm>
            <a:off x="913449" y="274638"/>
            <a:ext cx="7317105" cy="1325562"/>
          </a:xfrm>
        </p:spPr>
        <p:txBody>
          <a:bodyPr/>
          <a:lstStyle/>
          <a:p>
            <a:r>
              <a:rPr lang="en-US" dirty="0" smtClean="0"/>
              <a:t>Chi-square test statistic</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066925"/>
            <a:ext cx="3886200" cy="1123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457199" y="6253480"/>
            <a:ext cx="3054042" cy="338554"/>
          </a:xfrm>
          <a:prstGeom prst="rect">
            <a:avLst/>
          </a:prstGeom>
          <a:noFill/>
        </p:spPr>
        <p:txBody>
          <a:bodyPr wrap="none" lIns="91440" tIns="45720" rIns="91440" bIns="45720">
            <a:spAutoFit/>
          </a:bodyPr>
          <a:lstStyle/>
          <a:p>
            <a:pPr algn="ctr"/>
            <a:r>
              <a:rPr lang="en-US" sz="1600" b="0" cap="none" spc="0" dirty="0" smtClean="0">
                <a:ln w="0"/>
                <a:solidFill>
                  <a:schemeClr val="tx1"/>
                </a:solidFill>
                <a:effectLst>
                  <a:outerShdw blurRad="38100" dist="19050" dir="2700000" algn="tl" rotWithShape="0">
                    <a:schemeClr val="dk1">
                      <a:alpha val="40000"/>
                    </a:schemeClr>
                  </a:outerShdw>
                </a:effectLst>
              </a:rPr>
              <a:t>df = n(classes) – 1       alpha=0.05 </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p:cNvSpPr txBox="1"/>
          <p:nvPr/>
        </p:nvSpPr>
        <p:spPr>
          <a:xfrm>
            <a:off x="457199" y="1917936"/>
            <a:ext cx="3886201" cy="1421928"/>
          </a:xfrm>
          <a:prstGeom prst="rect">
            <a:avLst/>
          </a:prstGeom>
          <a:noFill/>
        </p:spPr>
        <p:txBody>
          <a:bodyPr wrap="square" rtlCol="0">
            <a:spAutoFit/>
          </a:bodyPr>
          <a:lstStyle/>
          <a:p>
            <a:pPr>
              <a:lnSpc>
                <a:spcPct val="90000"/>
              </a:lnSpc>
            </a:pPr>
            <a:r>
              <a:rPr lang="en-US" sz="2400" b="1" dirty="0" smtClean="0"/>
              <a:t>Null Hypothesis – H0</a:t>
            </a:r>
            <a:r>
              <a:rPr lang="en-US" sz="2400" dirty="0" smtClean="0"/>
              <a:t>:</a:t>
            </a:r>
          </a:p>
          <a:p>
            <a:pPr>
              <a:lnSpc>
                <a:spcPct val="90000"/>
              </a:lnSpc>
            </a:pPr>
            <a:r>
              <a:rPr lang="en-US" sz="2400" dirty="0" smtClean="0"/>
              <a:t>    No relationship</a:t>
            </a:r>
          </a:p>
          <a:p>
            <a:pPr>
              <a:lnSpc>
                <a:spcPct val="90000"/>
              </a:lnSpc>
            </a:pPr>
            <a:r>
              <a:rPr lang="en-US" sz="2400" b="1" dirty="0" smtClean="0"/>
              <a:t>Test Hypothesis – H1</a:t>
            </a:r>
            <a:r>
              <a:rPr lang="en-US" sz="2400" dirty="0" smtClean="0"/>
              <a:t>:</a:t>
            </a:r>
          </a:p>
          <a:p>
            <a:pPr>
              <a:lnSpc>
                <a:spcPct val="90000"/>
              </a:lnSpc>
            </a:pPr>
            <a:r>
              <a:rPr lang="en-US" sz="2400" dirty="0" smtClean="0"/>
              <a:t>    Relationship*</a:t>
            </a:r>
            <a:endParaRPr lang="en-US" sz="2400" dirty="0"/>
          </a:p>
        </p:txBody>
      </p:sp>
    </p:spTree>
    <p:extLst>
      <p:ext uri="{BB962C8B-B14F-4D97-AF65-F5344CB8AC3E}">
        <p14:creationId xmlns:p14="http://schemas.microsoft.com/office/powerpoint/2010/main" val="114766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52124"/>
            <a:ext cx="8229600" cy="51537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66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89730984"/>
              </p:ext>
            </p:extLst>
          </p:nvPr>
        </p:nvGraphicFramePr>
        <p:xfrm>
          <a:off x="457199" y="3657600"/>
          <a:ext cx="8229601" cy="2225040"/>
        </p:xfrm>
        <a:graphic>
          <a:graphicData uri="http://schemas.openxmlformats.org/drawingml/2006/table">
            <a:tbl>
              <a:tblPr firstRow="1" bandRow="1">
                <a:tableStyleId>{C083E6E3-FA7D-4D7B-A595-EF9225AFEA82}</a:tableStyleId>
              </a:tblPr>
              <a:tblGrid>
                <a:gridCol w="690699">
                  <a:extLst>
                    <a:ext uri="{9D8B030D-6E8A-4147-A177-3AD203B41FA5}">
                      <a16:colId xmlns:a16="http://schemas.microsoft.com/office/drawing/2014/main" val="2553828340"/>
                    </a:ext>
                  </a:extLst>
                </a:gridCol>
                <a:gridCol w="699902">
                  <a:extLst>
                    <a:ext uri="{9D8B030D-6E8A-4147-A177-3AD203B41FA5}">
                      <a16:colId xmlns:a16="http://schemas.microsoft.com/office/drawing/2014/main" val="371077828"/>
                    </a:ext>
                  </a:extLst>
                </a:gridCol>
                <a:gridCol w="815125">
                  <a:extLst>
                    <a:ext uri="{9D8B030D-6E8A-4147-A177-3AD203B41FA5}">
                      <a16:colId xmlns:a16="http://schemas.microsoft.com/office/drawing/2014/main" val="37186642"/>
                    </a:ext>
                  </a:extLst>
                </a:gridCol>
                <a:gridCol w="873349">
                  <a:extLst>
                    <a:ext uri="{9D8B030D-6E8A-4147-A177-3AD203B41FA5}">
                      <a16:colId xmlns:a16="http://schemas.microsoft.com/office/drawing/2014/main" val="1050414762"/>
                    </a:ext>
                  </a:extLst>
                </a:gridCol>
                <a:gridCol w="1733334">
                  <a:extLst>
                    <a:ext uri="{9D8B030D-6E8A-4147-A177-3AD203B41FA5}">
                      <a16:colId xmlns:a16="http://schemas.microsoft.com/office/drawing/2014/main" val="99351888"/>
                    </a:ext>
                  </a:extLst>
                </a:gridCol>
                <a:gridCol w="1602619">
                  <a:extLst>
                    <a:ext uri="{9D8B030D-6E8A-4147-A177-3AD203B41FA5}">
                      <a16:colId xmlns:a16="http://schemas.microsoft.com/office/drawing/2014/main" val="2661069688"/>
                    </a:ext>
                  </a:extLst>
                </a:gridCol>
                <a:gridCol w="1814573">
                  <a:extLst>
                    <a:ext uri="{9D8B030D-6E8A-4147-A177-3AD203B41FA5}">
                      <a16:colId xmlns:a16="http://schemas.microsoft.com/office/drawing/2014/main" val="3102654917"/>
                    </a:ext>
                  </a:extLst>
                </a:gridCol>
              </a:tblGrid>
              <a:tr h="370840">
                <a:tc>
                  <a:txBody>
                    <a:bodyPr/>
                    <a:lstStyle/>
                    <a:p>
                      <a:pPr algn="ctr"/>
                      <a:endParaRPr lang="en-US" dirty="0"/>
                    </a:p>
                  </a:txBody>
                  <a:tcPr/>
                </a:tc>
                <a:tc>
                  <a:txBody>
                    <a:bodyPr/>
                    <a:lstStyle/>
                    <a:p>
                      <a:pPr algn="ctr"/>
                      <a:r>
                        <a:rPr lang="en-US" dirty="0" smtClean="0"/>
                        <a:t>Class</a:t>
                      </a:r>
                      <a:endParaRPr lang="en-US" dirty="0"/>
                    </a:p>
                  </a:txBody>
                  <a:tcPr/>
                </a:tc>
                <a:tc>
                  <a:txBody>
                    <a:bodyPr/>
                    <a:lstStyle/>
                    <a:p>
                      <a:pPr algn="ctr"/>
                      <a:r>
                        <a:rPr lang="en-US" dirty="0" smtClean="0"/>
                        <a:t>Exp.</a:t>
                      </a:r>
                      <a:endParaRPr lang="en-US" dirty="0"/>
                    </a:p>
                  </a:txBody>
                  <a:tcPr/>
                </a:tc>
                <a:tc>
                  <a:txBody>
                    <a:bodyPr/>
                    <a:lstStyle/>
                    <a:p>
                      <a:pPr algn="ctr"/>
                      <a:r>
                        <a:rPr lang="en-US" dirty="0" smtClean="0"/>
                        <a:t>Obs.</a:t>
                      </a:r>
                      <a:endParaRPr lang="en-US" dirty="0"/>
                    </a:p>
                  </a:txBody>
                  <a:tcPr/>
                </a:tc>
                <a:tc>
                  <a:txBody>
                    <a:bodyPr/>
                    <a:lstStyle/>
                    <a:p>
                      <a:pPr algn="ctr"/>
                      <a:r>
                        <a:rPr lang="en-US" dirty="0" smtClean="0"/>
                        <a:t>Obs – Exp</a:t>
                      </a:r>
                      <a:endParaRPr lang="en-US" dirty="0"/>
                    </a:p>
                  </a:txBody>
                  <a:tcPr/>
                </a:tc>
                <a:tc>
                  <a:txBody>
                    <a:bodyPr/>
                    <a:lstStyle/>
                    <a:p>
                      <a:pPr algn="ctr"/>
                      <a:r>
                        <a:rPr lang="en-US" dirty="0" smtClean="0"/>
                        <a:t>Sqrt(Exp.)</a:t>
                      </a:r>
                      <a:endParaRPr lang="en-US" dirty="0"/>
                    </a:p>
                  </a:txBody>
                  <a:tcPr/>
                </a:tc>
                <a:tc>
                  <a:txBody>
                    <a:bodyPr/>
                    <a:lstStyle/>
                    <a:p>
                      <a:pPr algn="ctr"/>
                      <a:r>
                        <a:rPr lang="en-US" dirty="0" smtClean="0"/>
                        <a:t>Std.</a:t>
                      </a:r>
                      <a:r>
                        <a:rPr lang="en-US" baseline="0" dirty="0" smtClean="0"/>
                        <a:t> Residuals</a:t>
                      </a:r>
                      <a:endParaRPr lang="en-US" dirty="0"/>
                    </a:p>
                  </a:txBody>
                  <a:tcPr/>
                </a:tc>
                <a:extLst>
                  <a:ext uri="{0D108BD9-81ED-4DB2-BD59-A6C34878D82A}">
                    <a16:rowId xmlns:a16="http://schemas.microsoft.com/office/drawing/2014/main" val="2609691024"/>
                  </a:ext>
                </a:extLst>
              </a:tr>
              <a:tr h="370840">
                <a:tc>
                  <a:txBody>
                    <a:bodyPr/>
                    <a:lstStyle/>
                    <a:p>
                      <a:pPr algn="ctr"/>
                      <a:endParaRPr lang="en-US" dirty="0"/>
                    </a:p>
                  </a:txBody>
                  <a:tcPr/>
                </a:tc>
                <a:tc>
                  <a:txBody>
                    <a:bodyPr/>
                    <a:lstStyle/>
                    <a:p>
                      <a:pPr algn="r"/>
                      <a:r>
                        <a:rPr lang="en-US" dirty="0" smtClean="0"/>
                        <a:t>Dg</a:t>
                      </a:r>
                      <a:endParaRPr lang="en-US" dirty="0"/>
                    </a:p>
                  </a:txBody>
                  <a:tcPr/>
                </a:tc>
                <a:tc>
                  <a:txBody>
                    <a:bodyPr/>
                    <a:lstStyle/>
                    <a:p>
                      <a:pPr algn="r"/>
                      <a:r>
                        <a:rPr lang="en-US" dirty="0" smtClean="0"/>
                        <a:t>15</a:t>
                      </a:r>
                      <a:endParaRPr lang="en-US" dirty="0"/>
                    </a:p>
                  </a:txBody>
                  <a:tcPr/>
                </a:tc>
                <a:tc>
                  <a:txBody>
                    <a:bodyPr/>
                    <a:lstStyle/>
                    <a:p>
                      <a:pPr algn="r"/>
                      <a:r>
                        <a:rPr lang="en-US" dirty="0" smtClean="0"/>
                        <a:t>45</a:t>
                      </a:r>
                      <a:endParaRPr lang="en-US" dirty="0"/>
                    </a:p>
                  </a:txBody>
                  <a:tcPr/>
                </a:tc>
                <a:tc>
                  <a:txBody>
                    <a:bodyPr/>
                    <a:lstStyle/>
                    <a:p>
                      <a:pPr algn="r"/>
                      <a:r>
                        <a:rPr lang="en-US" dirty="0" smtClean="0"/>
                        <a:t>30</a:t>
                      </a:r>
                    </a:p>
                  </a:txBody>
                  <a:tcPr/>
                </a:tc>
                <a:tc>
                  <a:txBody>
                    <a:bodyPr/>
                    <a:lstStyle/>
                    <a:p>
                      <a:pPr algn="r"/>
                      <a:r>
                        <a:rPr lang="en-US" dirty="0" smtClean="0"/>
                        <a:t>3.87</a:t>
                      </a:r>
                      <a:endParaRPr lang="en-US" dirty="0"/>
                    </a:p>
                  </a:txBody>
                  <a:tcPr/>
                </a:tc>
                <a:tc>
                  <a:txBody>
                    <a:bodyPr/>
                    <a:lstStyle/>
                    <a:p>
                      <a:pPr algn="r"/>
                      <a:r>
                        <a:rPr lang="en-US" dirty="0" smtClean="0"/>
                        <a:t>7.75</a:t>
                      </a:r>
                      <a:endParaRPr lang="en-US" dirty="0"/>
                    </a:p>
                  </a:txBody>
                  <a:tcPr/>
                </a:tc>
                <a:extLst>
                  <a:ext uri="{0D108BD9-81ED-4DB2-BD59-A6C34878D82A}">
                    <a16:rowId xmlns:a16="http://schemas.microsoft.com/office/drawing/2014/main" val="2913746820"/>
                  </a:ext>
                </a:extLst>
              </a:tr>
              <a:tr h="370840">
                <a:tc>
                  <a:txBody>
                    <a:bodyPr/>
                    <a:lstStyle/>
                    <a:p>
                      <a:pPr algn="ctr"/>
                      <a:endParaRPr lang="en-US" dirty="0"/>
                    </a:p>
                  </a:txBody>
                  <a:tcPr/>
                </a:tc>
                <a:tc>
                  <a:txBody>
                    <a:bodyPr/>
                    <a:lstStyle/>
                    <a:p>
                      <a:pPr algn="r"/>
                      <a:r>
                        <a:rPr lang="en-US" dirty="0" smtClean="0"/>
                        <a:t>Jmre</a:t>
                      </a:r>
                      <a:endParaRPr lang="en-US" dirty="0"/>
                    </a:p>
                  </a:txBody>
                  <a:tcPr/>
                </a:tc>
                <a:tc>
                  <a:txBody>
                    <a:bodyPr/>
                    <a:lstStyle/>
                    <a:p>
                      <a:pPr algn="r"/>
                      <a:r>
                        <a:rPr lang="en-US" dirty="0" smtClean="0"/>
                        <a:t>131</a:t>
                      </a:r>
                      <a:endParaRPr lang="en-US" dirty="0"/>
                    </a:p>
                  </a:txBody>
                  <a:tcPr/>
                </a:tc>
                <a:tc>
                  <a:txBody>
                    <a:bodyPr/>
                    <a:lstStyle/>
                    <a:p>
                      <a:pPr algn="r"/>
                      <a:r>
                        <a:rPr lang="en-US" dirty="0" smtClean="0"/>
                        <a:t>226</a:t>
                      </a:r>
                      <a:endParaRPr lang="en-US" dirty="0"/>
                    </a:p>
                  </a:txBody>
                  <a:tcPr/>
                </a:tc>
                <a:tc>
                  <a:txBody>
                    <a:bodyPr/>
                    <a:lstStyle/>
                    <a:p>
                      <a:pPr algn="r"/>
                      <a:r>
                        <a:rPr lang="en-US" dirty="0" smtClean="0"/>
                        <a:t>95</a:t>
                      </a:r>
                      <a:endParaRPr lang="en-US" dirty="0"/>
                    </a:p>
                  </a:txBody>
                  <a:tcPr/>
                </a:tc>
                <a:tc>
                  <a:txBody>
                    <a:bodyPr/>
                    <a:lstStyle/>
                    <a:p>
                      <a:pPr algn="r"/>
                      <a:r>
                        <a:rPr lang="en-US" dirty="0" smtClean="0"/>
                        <a:t>11.45</a:t>
                      </a:r>
                      <a:endParaRPr lang="en-US" dirty="0"/>
                    </a:p>
                  </a:txBody>
                  <a:tcPr/>
                </a:tc>
                <a:tc>
                  <a:txBody>
                    <a:bodyPr/>
                    <a:lstStyle/>
                    <a:p>
                      <a:pPr algn="r"/>
                      <a:r>
                        <a:rPr lang="en-US" dirty="0" smtClean="0"/>
                        <a:t>8.29</a:t>
                      </a:r>
                      <a:endParaRPr lang="en-US" dirty="0"/>
                    </a:p>
                  </a:txBody>
                  <a:tcPr/>
                </a:tc>
                <a:extLst>
                  <a:ext uri="{0D108BD9-81ED-4DB2-BD59-A6C34878D82A}">
                    <a16:rowId xmlns:a16="http://schemas.microsoft.com/office/drawing/2014/main" val="158169399"/>
                  </a:ext>
                </a:extLst>
              </a:tr>
              <a:tr h="370840">
                <a:tc>
                  <a:txBody>
                    <a:bodyPr/>
                    <a:lstStyle/>
                    <a:p>
                      <a:pPr algn="ctr"/>
                      <a:endParaRPr lang="en-US" dirty="0"/>
                    </a:p>
                  </a:txBody>
                  <a:tcPr/>
                </a:tc>
                <a:tc>
                  <a:txBody>
                    <a:bodyPr/>
                    <a:lstStyle/>
                    <a:p>
                      <a:pPr algn="r"/>
                      <a:r>
                        <a:rPr lang="en-US" dirty="0" smtClean="0"/>
                        <a:t>Kn</a:t>
                      </a:r>
                      <a:endParaRPr lang="en-US" dirty="0"/>
                    </a:p>
                  </a:txBody>
                  <a:tcPr/>
                </a:tc>
                <a:tc>
                  <a:txBody>
                    <a:bodyPr/>
                    <a:lstStyle/>
                    <a:p>
                      <a:pPr algn="r"/>
                      <a:r>
                        <a:rPr lang="en-US" dirty="0" smtClean="0"/>
                        <a:t>826</a:t>
                      </a:r>
                      <a:endParaRPr lang="en-US" dirty="0"/>
                    </a:p>
                  </a:txBody>
                  <a:tcPr/>
                </a:tc>
                <a:tc>
                  <a:txBody>
                    <a:bodyPr/>
                    <a:lstStyle/>
                    <a:p>
                      <a:pPr algn="r"/>
                      <a:r>
                        <a:rPr lang="en-US" dirty="0" smtClean="0"/>
                        <a:t>658</a:t>
                      </a:r>
                      <a:endParaRPr lang="en-US" dirty="0"/>
                    </a:p>
                  </a:txBody>
                  <a:tcPr/>
                </a:tc>
                <a:tc>
                  <a:txBody>
                    <a:bodyPr/>
                    <a:lstStyle/>
                    <a:p>
                      <a:pPr algn="r"/>
                      <a:r>
                        <a:rPr lang="en-US" dirty="0" smtClean="0"/>
                        <a:t>-168</a:t>
                      </a:r>
                      <a:endParaRPr lang="en-US" dirty="0"/>
                    </a:p>
                  </a:txBody>
                  <a:tcPr/>
                </a:tc>
                <a:tc>
                  <a:txBody>
                    <a:bodyPr/>
                    <a:lstStyle/>
                    <a:p>
                      <a:pPr algn="r"/>
                      <a:r>
                        <a:rPr lang="en-US" dirty="0" smtClean="0"/>
                        <a:t>28.74</a:t>
                      </a:r>
                      <a:endParaRPr lang="en-US" dirty="0"/>
                    </a:p>
                  </a:txBody>
                  <a:tcPr/>
                </a:tc>
                <a:tc>
                  <a:txBody>
                    <a:bodyPr/>
                    <a:lstStyle/>
                    <a:p>
                      <a:pPr algn="r"/>
                      <a:r>
                        <a:rPr lang="en-US" dirty="0" smtClean="0"/>
                        <a:t>-5.85</a:t>
                      </a:r>
                    </a:p>
                  </a:txBody>
                  <a:tcPr/>
                </a:tc>
                <a:extLst>
                  <a:ext uri="{0D108BD9-81ED-4DB2-BD59-A6C34878D82A}">
                    <a16:rowId xmlns:a16="http://schemas.microsoft.com/office/drawing/2014/main" val="897473803"/>
                  </a:ext>
                </a:extLst>
              </a:tr>
              <a:tr h="370840">
                <a:tc>
                  <a:txBody>
                    <a:bodyPr/>
                    <a:lstStyle/>
                    <a:p>
                      <a:pPr algn="ctr"/>
                      <a:endParaRPr lang="en-US" dirty="0"/>
                    </a:p>
                  </a:txBody>
                  <a:tcPr/>
                </a:tc>
                <a:tc>
                  <a:txBody>
                    <a:bodyPr/>
                    <a:lstStyle/>
                    <a:p>
                      <a:pPr algn="r"/>
                      <a:r>
                        <a:rPr lang="en-US" dirty="0" smtClean="0"/>
                        <a:t>Kdp</a:t>
                      </a:r>
                      <a:endParaRPr lang="en-US" dirty="0"/>
                    </a:p>
                  </a:txBody>
                  <a:tcPr/>
                </a:tc>
                <a:tc>
                  <a:txBody>
                    <a:bodyPr/>
                    <a:lstStyle/>
                    <a:p>
                      <a:pPr algn="r"/>
                      <a:r>
                        <a:rPr lang="en-US" dirty="0" smtClean="0"/>
                        <a:t>1458</a:t>
                      </a:r>
                      <a:endParaRPr lang="en-US" dirty="0"/>
                    </a:p>
                  </a:txBody>
                  <a:tcPr/>
                </a:tc>
                <a:tc>
                  <a:txBody>
                    <a:bodyPr/>
                    <a:lstStyle/>
                    <a:p>
                      <a:pPr algn="r"/>
                      <a:r>
                        <a:rPr lang="en-US" dirty="0" smtClean="0"/>
                        <a:t>2325</a:t>
                      </a:r>
                      <a:endParaRPr lang="en-US" dirty="0"/>
                    </a:p>
                  </a:txBody>
                  <a:tcPr/>
                </a:tc>
                <a:tc>
                  <a:txBody>
                    <a:bodyPr/>
                    <a:lstStyle/>
                    <a:p>
                      <a:pPr algn="r"/>
                      <a:r>
                        <a:rPr lang="en-US" dirty="0" smtClean="0"/>
                        <a:t>867</a:t>
                      </a:r>
                      <a:endParaRPr lang="en-US" dirty="0"/>
                    </a:p>
                  </a:txBody>
                  <a:tcPr/>
                </a:tc>
                <a:tc>
                  <a:txBody>
                    <a:bodyPr/>
                    <a:lstStyle/>
                    <a:p>
                      <a:pPr algn="r"/>
                      <a:r>
                        <a:rPr lang="en-US" dirty="0" smtClean="0"/>
                        <a:t>38.18</a:t>
                      </a:r>
                      <a:endParaRPr lang="en-US" dirty="0"/>
                    </a:p>
                  </a:txBody>
                  <a:tcPr/>
                </a:tc>
                <a:tc>
                  <a:txBody>
                    <a:bodyPr/>
                    <a:lstStyle/>
                    <a:p>
                      <a:pPr algn="r"/>
                      <a:r>
                        <a:rPr lang="en-US" dirty="0" smtClean="0"/>
                        <a:t>22.71</a:t>
                      </a:r>
                      <a:endParaRPr lang="en-US" dirty="0"/>
                    </a:p>
                  </a:txBody>
                  <a:tcPr/>
                </a:tc>
                <a:extLst>
                  <a:ext uri="{0D108BD9-81ED-4DB2-BD59-A6C34878D82A}">
                    <a16:rowId xmlns:a16="http://schemas.microsoft.com/office/drawing/2014/main" val="1219390015"/>
                  </a:ext>
                </a:extLst>
              </a:tr>
              <a:tr h="370840">
                <a:tc>
                  <a:txBody>
                    <a:bodyPr/>
                    <a:lstStyle/>
                    <a:p>
                      <a:pPr algn="ctr"/>
                      <a:endParaRPr lang="en-US" dirty="0"/>
                    </a:p>
                  </a:txBody>
                  <a:tcPr/>
                </a:tc>
                <a:tc>
                  <a:txBody>
                    <a:bodyPr/>
                    <a:lstStyle/>
                    <a:p>
                      <a:pPr algn="r"/>
                      <a:r>
                        <a:rPr lang="en-US" dirty="0" smtClean="0"/>
                        <a:t>Kcg</a:t>
                      </a:r>
                      <a:endParaRPr lang="en-US" dirty="0"/>
                    </a:p>
                  </a:txBody>
                  <a:tcPr/>
                </a:tc>
                <a:tc>
                  <a:txBody>
                    <a:bodyPr/>
                    <a:lstStyle/>
                    <a:p>
                      <a:pPr algn="r"/>
                      <a:r>
                        <a:rPr lang="en-US" dirty="0" smtClean="0"/>
                        <a:t>2459</a:t>
                      </a:r>
                      <a:endParaRPr lang="en-US" dirty="0"/>
                    </a:p>
                  </a:txBody>
                  <a:tcPr/>
                </a:tc>
                <a:tc>
                  <a:txBody>
                    <a:bodyPr/>
                    <a:lstStyle/>
                    <a:p>
                      <a:pPr algn="r"/>
                      <a:r>
                        <a:rPr lang="en-US" dirty="0" smtClean="0"/>
                        <a:t>1635</a:t>
                      </a:r>
                      <a:endParaRPr lang="en-US" dirty="0"/>
                    </a:p>
                  </a:txBody>
                  <a:tcPr/>
                </a:tc>
                <a:tc>
                  <a:txBody>
                    <a:bodyPr/>
                    <a:lstStyle/>
                    <a:p>
                      <a:pPr algn="r"/>
                      <a:r>
                        <a:rPr lang="en-US" dirty="0" smtClean="0"/>
                        <a:t>-824</a:t>
                      </a:r>
                      <a:endParaRPr lang="en-US" dirty="0"/>
                    </a:p>
                  </a:txBody>
                  <a:tcPr/>
                </a:tc>
                <a:tc>
                  <a:txBody>
                    <a:bodyPr/>
                    <a:lstStyle/>
                    <a:p>
                      <a:pPr algn="r"/>
                      <a:r>
                        <a:rPr lang="en-US" dirty="0" smtClean="0"/>
                        <a:t>49.59</a:t>
                      </a:r>
                      <a:endParaRPr lang="en-US" dirty="0"/>
                    </a:p>
                  </a:txBody>
                  <a:tcPr/>
                </a:tc>
                <a:tc>
                  <a:txBody>
                    <a:bodyPr/>
                    <a:lstStyle/>
                    <a:p>
                      <a:pPr algn="r"/>
                      <a:r>
                        <a:rPr lang="en-US" dirty="0" smtClean="0"/>
                        <a:t>-16.62</a:t>
                      </a:r>
                      <a:endParaRPr lang="en-US" dirty="0"/>
                    </a:p>
                  </a:txBody>
                  <a:tcPr/>
                </a:tc>
                <a:extLst>
                  <a:ext uri="{0D108BD9-81ED-4DB2-BD59-A6C34878D82A}">
                    <a16:rowId xmlns:a16="http://schemas.microsoft.com/office/drawing/2014/main" val="3930197706"/>
                  </a:ext>
                </a:extLst>
              </a:tr>
            </a:tbl>
          </a:graphicData>
        </a:graphic>
      </p:graphicFrame>
      <p:sp>
        <p:nvSpPr>
          <p:cNvPr id="4" name="Title 1"/>
          <p:cNvSpPr>
            <a:spLocks noGrp="1"/>
          </p:cNvSpPr>
          <p:nvPr>
            <p:ph type="title"/>
          </p:nvPr>
        </p:nvSpPr>
        <p:spPr>
          <a:xfrm>
            <a:off x="913449" y="274638"/>
            <a:ext cx="7317105" cy="1325562"/>
          </a:xfrm>
        </p:spPr>
        <p:txBody>
          <a:bodyPr/>
          <a:lstStyle/>
          <a:p>
            <a:r>
              <a:rPr lang="en-US" dirty="0"/>
              <a:t>Standard residuals</a:t>
            </a:r>
          </a:p>
        </p:txBody>
      </p:sp>
      <p:sp>
        <p:nvSpPr>
          <p:cNvPr id="8" name="TextBox 7"/>
          <p:cNvSpPr txBox="1"/>
          <p:nvPr/>
        </p:nvSpPr>
        <p:spPr>
          <a:xfrm>
            <a:off x="457199" y="1917936"/>
            <a:ext cx="3886201" cy="1477328"/>
          </a:xfrm>
          <a:prstGeom prst="rect">
            <a:avLst/>
          </a:prstGeom>
          <a:noFill/>
        </p:spPr>
        <p:txBody>
          <a:bodyPr wrap="square" rtlCol="0">
            <a:spAutoFit/>
          </a:bodyPr>
          <a:lstStyle/>
          <a:p>
            <a:pPr>
              <a:lnSpc>
                <a:spcPct val="90000"/>
              </a:lnSpc>
            </a:pPr>
            <a:r>
              <a:rPr lang="en-US" sz="2000" b="1" dirty="0" smtClean="0"/>
              <a:t>Measures class contribution to overall Chi-Square score.</a:t>
            </a:r>
          </a:p>
          <a:p>
            <a:pPr>
              <a:lnSpc>
                <a:spcPct val="90000"/>
              </a:lnSpc>
            </a:pPr>
            <a:endParaRPr lang="en-US" sz="2000" b="1" dirty="0" smtClean="0"/>
          </a:p>
          <a:p>
            <a:pPr>
              <a:lnSpc>
                <a:spcPct val="90000"/>
              </a:lnSpc>
            </a:pPr>
            <a:r>
              <a:rPr lang="en-US" sz="2000" b="1" dirty="0" smtClean="0"/>
              <a:t>Values in excess of +/- 2 are considered significant.</a:t>
            </a:r>
            <a:endParaRPr lang="en-US" sz="2000" b="1" dirty="0"/>
          </a:p>
        </p:txBody>
      </p:sp>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4800600" y="2066544"/>
            <a:ext cx="3886200" cy="1124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3" name="Group 12"/>
          <p:cNvGrpSpPr/>
          <p:nvPr/>
        </p:nvGrpSpPr>
        <p:grpSpPr>
          <a:xfrm>
            <a:off x="6191250" y="2243264"/>
            <a:ext cx="2419350" cy="689168"/>
            <a:chOff x="5734050" y="2243264"/>
            <a:chExt cx="2419350" cy="689168"/>
          </a:xfrm>
        </p:grpSpPr>
        <p:cxnSp>
          <p:nvCxnSpPr>
            <p:cNvPr id="6" name="Straight Connector 5"/>
            <p:cNvCxnSpPr/>
            <p:nvPr/>
          </p:nvCxnSpPr>
          <p:spPr>
            <a:xfrm>
              <a:off x="5791200" y="2590800"/>
              <a:ext cx="2171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34050" y="2243264"/>
              <a:ext cx="2286000" cy="341632"/>
            </a:xfrm>
            <a:prstGeom prst="rect">
              <a:avLst/>
            </a:prstGeom>
            <a:noFill/>
          </p:spPr>
          <p:txBody>
            <a:bodyPr wrap="square" rtlCol="0">
              <a:spAutoFit/>
            </a:bodyPr>
            <a:lstStyle/>
            <a:p>
              <a:pPr>
                <a:lnSpc>
                  <a:spcPct val="90000"/>
                </a:lnSpc>
              </a:pPr>
              <a:r>
                <a:rPr lang="en-US" dirty="0" smtClean="0"/>
                <a:t>(Observed – Expected)</a:t>
              </a:r>
              <a:endParaRPr lang="en-US" dirty="0"/>
            </a:p>
          </p:txBody>
        </p:sp>
        <p:sp>
          <p:nvSpPr>
            <p:cNvPr id="12" name="TextBox 11"/>
            <p:cNvSpPr txBox="1"/>
            <p:nvPr/>
          </p:nvSpPr>
          <p:spPr>
            <a:xfrm>
              <a:off x="6019800" y="2590800"/>
              <a:ext cx="2133600" cy="341632"/>
            </a:xfrm>
            <a:prstGeom prst="rect">
              <a:avLst/>
            </a:prstGeom>
            <a:noFill/>
          </p:spPr>
          <p:txBody>
            <a:bodyPr wrap="square" rtlCol="0">
              <a:spAutoFit/>
            </a:bodyPr>
            <a:lstStyle/>
            <a:p>
              <a:pPr>
                <a:lnSpc>
                  <a:spcPct val="90000"/>
                </a:lnSpc>
              </a:pPr>
              <a:r>
                <a:rPr lang="en-US" dirty="0" smtClean="0"/>
                <a:t>Sqrt(Expected)</a:t>
              </a:r>
              <a:endParaRPr lang="en-US" dirty="0"/>
            </a:p>
          </p:txBody>
        </p:sp>
      </p:grpSp>
      <p:sp>
        <p:nvSpPr>
          <p:cNvPr id="15" name="TextBox 14"/>
          <p:cNvSpPr txBox="1"/>
          <p:nvPr/>
        </p:nvSpPr>
        <p:spPr>
          <a:xfrm>
            <a:off x="5029200" y="2419984"/>
            <a:ext cx="2133600" cy="341632"/>
          </a:xfrm>
          <a:prstGeom prst="rect">
            <a:avLst/>
          </a:prstGeom>
          <a:noFill/>
        </p:spPr>
        <p:txBody>
          <a:bodyPr wrap="square" rtlCol="0">
            <a:spAutoFit/>
          </a:bodyPr>
          <a:lstStyle/>
          <a:p>
            <a:pPr>
              <a:lnSpc>
                <a:spcPct val="90000"/>
              </a:lnSpc>
            </a:pPr>
            <a:r>
              <a:rPr lang="en-US" dirty="0" smtClean="0"/>
              <a:t>Std. Res = </a:t>
            </a:r>
            <a:endParaRPr lang="en-US" dirty="0"/>
          </a:p>
        </p:txBody>
      </p:sp>
    </p:spTree>
    <p:extLst>
      <p:ext uri="{BB962C8B-B14F-4D97-AF65-F5344CB8AC3E}">
        <p14:creationId xmlns:p14="http://schemas.microsoft.com/office/powerpoint/2010/main" val="161441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173708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403977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57200"/>
            <a:ext cx="2743200" cy="261057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4480" y="1143000"/>
            <a:ext cx="2743200" cy="261312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1760" y="1828800"/>
            <a:ext cx="2743200" cy="26085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9040" y="2514600"/>
            <a:ext cx="2743200" cy="260847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6320" y="3200400"/>
            <a:ext cx="2743200" cy="2608478"/>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3600" y="3886200"/>
            <a:ext cx="2743200" cy="2604069"/>
          </a:xfrm>
          <a:prstGeom prst="rect">
            <a:avLst/>
          </a:prstGeom>
        </p:spPr>
      </p:pic>
    </p:spTree>
    <p:extLst>
      <p:ext uri="{BB962C8B-B14F-4D97-AF65-F5344CB8AC3E}">
        <p14:creationId xmlns:p14="http://schemas.microsoft.com/office/powerpoint/2010/main" val="66475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333653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226609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277412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Cultural Resource Modeling</a:t>
            </a:r>
          </a:p>
        </p:txBody>
      </p:sp>
      <p:sp>
        <p:nvSpPr>
          <p:cNvPr id="3" name="Content Placeholder 2"/>
          <p:cNvSpPr>
            <a:spLocks noGrp="1"/>
          </p:cNvSpPr>
          <p:nvPr>
            <p:ph idx="1"/>
          </p:nvPr>
        </p:nvSpPr>
        <p:spPr/>
        <p:txBody>
          <a:bodyPr>
            <a:normAutofit/>
          </a:bodyPr>
          <a:lstStyle/>
          <a:p>
            <a:r>
              <a:rPr lang="en-US" dirty="0" smtClean="0"/>
              <a:t>Methodology</a:t>
            </a:r>
            <a:endParaRPr lang="en-US" dirty="0"/>
          </a:p>
          <a:p>
            <a:r>
              <a:rPr lang="en-US" dirty="0"/>
              <a:t>Example</a:t>
            </a:r>
          </a:p>
          <a:p>
            <a:r>
              <a:rPr lang="en-US" dirty="0" smtClean="0"/>
              <a:t>Considerations</a:t>
            </a:r>
            <a:endParaRPr lang="en-US" dirty="0"/>
          </a:p>
          <a:p>
            <a:r>
              <a:rPr lang="en-US" dirty="0"/>
              <a:t>Sources of Bias</a:t>
            </a:r>
          </a:p>
          <a:p>
            <a:r>
              <a:rPr lang="en-US" dirty="0"/>
              <a:t>Best Practices</a:t>
            </a:r>
          </a:p>
          <a:p>
            <a:r>
              <a:rPr lang="en-US" dirty="0"/>
              <a:t>Troubleshooting</a:t>
            </a:r>
          </a:p>
          <a:p>
            <a:endParaRPr lang="en-US" dirty="0"/>
          </a:p>
        </p:txBody>
      </p:sp>
    </p:spTree>
    <p:extLst>
      <p:ext uri="{BB962C8B-B14F-4D97-AF65-F5344CB8AC3E}">
        <p14:creationId xmlns:p14="http://schemas.microsoft.com/office/powerpoint/2010/main" val="303241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assumptions:</a:t>
            </a:r>
            <a:endParaRPr lang="en-US" dirty="0"/>
          </a:p>
        </p:txBody>
      </p:sp>
      <p:sp>
        <p:nvSpPr>
          <p:cNvPr id="3" name="Content Placeholder 2"/>
          <p:cNvSpPr>
            <a:spLocks noGrp="1"/>
          </p:cNvSpPr>
          <p:nvPr>
            <p:ph idx="1"/>
          </p:nvPr>
        </p:nvSpPr>
        <p:spPr/>
        <p:txBody>
          <a:bodyPr>
            <a:noAutofit/>
          </a:bodyPr>
          <a:lstStyle/>
          <a:p>
            <a:pPr marL="502920" indent="-457200">
              <a:buFont typeface="+mj-lt"/>
              <a:buAutoNum type="arabicPeriod"/>
            </a:pPr>
            <a:r>
              <a:rPr lang="en-US" dirty="0" smtClean="0"/>
              <a:t>Simple random sample:</a:t>
            </a:r>
          </a:p>
          <a:p>
            <a:pPr lvl="1"/>
            <a:r>
              <a:rPr lang="en-US" sz="1800" dirty="0" smtClean="0"/>
              <a:t>All sites have an equal probability of being ‘sampled’ – in our case, being identified as a result of survey. Surveys are obviously not random, but this effectively boils down to two important considerations:</a:t>
            </a:r>
          </a:p>
          <a:p>
            <a:pPr lvl="2"/>
            <a:r>
              <a:rPr lang="en-US" sz="1600" dirty="0" smtClean="0"/>
              <a:t>Are the recorded sites of interest representative of all sites of interest within the analysis area? </a:t>
            </a:r>
          </a:p>
          <a:p>
            <a:pPr lvl="3"/>
            <a:r>
              <a:rPr lang="en-US" dirty="0" smtClean="0"/>
              <a:t>We generally assume this to be the case, else why model in the first place..</a:t>
            </a:r>
          </a:p>
          <a:p>
            <a:pPr lvl="2"/>
            <a:r>
              <a:rPr lang="en-US" sz="1600" dirty="0" smtClean="0"/>
              <a:t>Is the existing survey ‘sample’ coverage correlated with one or more of the input variables?</a:t>
            </a:r>
          </a:p>
          <a:p>
            <a:pPr lvl="3"/>
            <a:r>
              <a:rPr lang="en-US" dirty="0" smtClean="0"/>
              <a:t>E.g. Did you specifically survey a ton of Piñon-Juniper as part of a fuels project and now want to include vegetation in you model?</a:t>
            </a:r>
          </a:p>
          <a:p>
            <a:pPr lvl="4"/>
            <a:r>
              <a:rPr lang="en-US" dirty="0" smtClean="0"/>
              <a:t>Bad idea – your sample is correlated with veg type.. </a:t>
            </a:r>
          </a:p>
          <a:p>
            <a:pPr marL="960120" lvl="4" indent="0">
              <a:buNone/>
            </a:pPr>
            <a:endParaRPr lang="en-US" dirty="0" smtClean="0"/>
          </a:p>
          <a:p>
            <a:pPr lvl="1"/>
            <a:r>
              <a:rPr lang="en-US" sz="1800" dirty="0" smtClean="0"/>
              <a:t>All sites are equal:</a:t>
            </a:r>
          </a:p>
          <a:p>
            <a:pPr lvl="2"/>
            <a:r>
              <a:rPr lang="en-US" sz="1600" dirty="0" smtClean="0"/>
              <a:t>Unweighted -  size and intra-site dynamics are not considered.</a:t>
            </a:r>
          </a:p>
          <a:p>
            <a:pPr marL="274320" lvl="1" indent="0">
              <a:buNone/>
            </a:pPr>
            <a:endParaRPr lang="en-US" sz="1600" dirty="0" smtClean="0"/>
          </a:p>
        </p:txBody>
      </p:sp>
    </p:spTree>
    <p:extLst>
      <p:ext uri="{BB962C8B-B14F-4D97-AF65-F5344CB8AC3E}">
        <p14:creationId xmlns:p14="http://schemas.microsoft.com/office/powerpoint/2010/main" val="326986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assumptions:</a:t>
            </a:r>
            <a:endParaRPr lang="en-US" dirty="0"/>
          </a:p>
        </p:txBody>
      </p:sp>
      <p:sp>
        <p:nvSpPr>
          <p:cNvPr id="3" name="Content Placeholder 2"/>
          <p:cNvSpPr>
            <a:spLocks noGrp="1"/>
          </p:cNvSpPr>
          <p:nvPr>
            <p:ph idx="1"/>
          </p:nvPr>
        </p:nvSpPr>
        <p:spPr/>
        <p:txBody>
          <a:bodyPr>
            <a:noAutofit/>
          </a:bodyPr>
          <a:lstStyle/>
          <a:p>
            <a:pPr marL="502920" indent="-457200">
              <a:buFont typeface="+mj-lt"/>
              <a:buAutoNum type="arabicPeriod" startAt="2"/>
            </a:pPr>
            <a:r>
              <a:rPr lang="en-US" dirty="0"/>
              <a:t>Sufficient sample size:</a:t>
            </a:r>
          </a:p>
          <a:p>
            <a:pPr lvl="1"/>
            <a:r>
              <a:rPr lang="en-US" sz="1800" dirty="0"/>
              <a:t>Generally a minimum of 30 observations, though this is really low for cultural data! The tool will not run with less than 30 sites, but you should shoot for 100+. More is always better, so long as you aren’t just introducing more noise</a:t>
            </a:r>
            <a:r>
              <a:rPr lang="en-US" sz="1800" dirty="0" smtClean="0"/>
              <a:t>.</a:t>
            </a:r>
          </a:p>
          <a:p>
            <a:pPr marL="274320" lvl="1" indent="0">
              <a:buNone/>
            </a:pPr>
            <a:endParaRPr lang="en-US" sz="1800" dirty="0"/>
          </a:p>
          <a:p>
            <a:pPr marL="502920" indent="-457200">
              <a:buFont typeface="+mj-lt"/>
              <a:buAutoNum type="arabicPeriod" startAt="2"/>
            </a:pPr>
            <a:r>
              <a:rPr lang="en-US" dirty="0"/>
              <a:t>Minimum of 5 expected/observed values per cell:</a:t>
            </a:r>
          </a:p>
          <a:p>
            <a:pPr lvl="1"/>
            <a:r>
              <a:rPr lang="en-US" sz="1800" dirty="0"/>
              <a:t>Variable classes with fewer than 5 expected or observed values are problematic and the results are misleading; collapse the category or get more sites. </a:t>
            </a:r>
          </a:p>
          <a:p>
            <a:pPr marL="274320" lvl="1" indent="0">
              <a:buNone/>
            </a:pPr>
            <a:endParaRPr lang="en-US" sz="1600" dirty="0" smtClean="0"/>
          </a:p>
        </p:txBody>
      </p:sp>
    </p:spTree>
    <p:extLst>
      <p:ext uri="{BB962C8B-B14F-4D97-AF65-F5344CB8AC3E}">
        <p14:creationId xmlns:p14="http://schemas.microsoft.com/office/powerpoint/2010/main" val="215920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2629171" y="2967335"/>
            <a:ext cx="3885679"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Tool Example</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9361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considerations:</a:t>
            </a:r>
            <a:endParaRPr lang="en-US" dirty="0"/>
          </a:p>
        </p:txBody>
      </p:sp>
      <p:sp>
        <p:nvSpPr>
          <p:cNvPr id="3" name="Content Placeholder 2"/>
          <p:cNvSpPr>
            <a:spLocks noGrp="1"/>
          </p:cNvSpPr>
          <p:nvPr>
            <p:ph idx="1"/>
          </p:nvPr>
        </p:nvSpPr>
        <p:spPr/>
        <p:txBody>
          <a:bodyPr>
            <a:noAutofit/>
          </a:bodyPr>
          <a:lstStyle/>
          <a:p>
            <a:pPr marL="502920" indent="-457200">
              <a:buFont typeface="+mj-lt"/>
              <a:buAutoNum type="arabicPeriod"/>
            </a:pPr>
            <a:r>
              <a:rPr lang="en-US" dirty="0" smtClean="0"/>
              <a:t>Sample size and quality is everything!</a:t>
            </a:r>
          </a:p>
          <a:p>
            <a:pPr lvl="1"/>
            <a:r>
              <a:rPr lang="en-US" sz="1600" dirty="0" smtClean="0"/>
              <a:t>Garbage in, garbage out.</a:t>
            </a:r>
          </a:p>
          <a:p>
            <a:pPr lvl="1"/>
            <a:r>
              <a:rPr lang="en-US" sz="1600" dirty="0" smtClean="0"/>
              <a:t>Be critical of your site, survey, and input data.</a:t>
            </a:r>
          </a:p>
          <a:p>
            <a:pPr marL="274320" lvl="1" indent="0">
              <a:buNone/>
            </a:pPr>
            <a:endParaRPr lang="en-US" sz="1600" dirty="0" smtClean="0"/>
          </a:p>
          <a:p>
            <a:pPr marL="502920" indent="-457200">
              <a:buFont typeface="+mj-lt"/>
              <a:buAutoNum type="arabicPeriod"/>
            </a:pPr>
            <a:r>
              <a:rPr lang="en-US" dirty="0" smtClean="0"/>
              <a:t>The more specific the area and cultural phenomenon, the more specific the results.</a:t>
            </a:r>
          </a:p>
          <a:p>
            <a:pPr lvl="1"/>
            <a:r>
              <a:rPr lang="en-US" sz="1600" dirty="0" smtClean="0"/>
              <a:t>Does it make sense to model disparate geographical areas and different cultures at the same time?</a:t>
            </a:r>
          </a:p>
          <a:p>
            <a:pPr lvl="1"/>
            <a:r>
              <a:rPr lang="en-US" sz="1600" dirty="0" smtClean="0"/>
              <a:t>Cultural data is really noisy to begin with (taphonomy, survey and recording bias, weird human behavior), don’t make it worse by conflating unrelated time periods, groups, areas, etc..</a:t>
            </a:r>
          </a:p>
          <a:p>
            <a:pPr lvl="1"/>
            <a:r>
              <a:rPr lang="en-US" sz="1600" dirty="0" smtClean="0"/>
              <a:t>You can model at the large scale, but be aware that the model is trying to capture a lot of intrinsic variation, and you may get more insight from modeling a smaller area, narrower site-type, etc..</a:t>
            </a:r>
          </a:p>
        </p:txBody>
      </p:sp>
    </p:spTree>
    <p:extLst>
      <p:ext uri="{BB962C8B-B14F-4D97-AF65-F5344CB8AC3E}">
        <p14:creationId xmlns:p14="http://schemas.microsoft.com/office/powerpoint/2010/main" val="391131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results:</a:t>
            </a:r>
            <a:endParaRPr lang="en-US" dirty="0"/>
          </a:p>
        </p:txBody>
      </p:sp>
      <p:sp>
        <p:nvSpPr>
          <p:cNvPr id="3" name="Content Placeholder 2"/>
          <p:cNvSpPr>
            <a:spLocks noGrp="1"/>
          </p:cNvSpPr>
          <p:nvPr>
            <p:ph idx="1"/>
          </p:nvPr>
        </p:nvSpPr>
        <p:spPr/>
        <p:txBody>
          <a:bodyPr>
            <a:noAutofit/>
          </a:bodyPr>
          <a:lstStyle/>
          <a:p>
            <a:pPr marL="502920" indent="-457200">
              <a:buFont typeface="+mj-lt"/>
              <a:buAutoNum type="arabicPeriod"/>
            </a:pPr>
            <a:r>
              <a:rPr lang="en-US" dirty="0" smtClean="0"/>
              <a:t>Use the mean value for all input standard residuals.</a:t>
            </a:r>
          </a:p>
          <a:p>
            <a:pPr lvl="1"/>
            <a:r>
              <a:rPr lang="en-US" sz="1800" dirty="0" smtClean="0"/>
              <a:t>Helps correct for correlation in inputs and allows for comparison between models with different numbers of inputs</a:t>
            </a:r>
            <a:r>
              <a:rPr lang="en-US" dirty="0" smtClean="0"/>
              <a:t>. </a:t>
            </a:r>
          </a:p>
          <a:p>
            <a:pPr marL="502920" indent="-457200">
              <a:buFont typeface="+mj-lt"/>
              <a:buAutoNum type="arabicPeriod"/>
            </a:pPr>
            <a:r>
              <a:rPr lang="en-US" dirty="0" smtClean="0"/>
              <a:t>Correlation is not causation.</a:t>
            </a:r>
          </a:p>
          <a:p>
            <a:pPr lvl="1"/>
            <a:r>
              <a:rPr lang="en-US" sz="1800" dirty="0" smtClean="0"/>
              <a:t>The test methodology only identifies where sites are over/under-represented with regard to known distribution/density.</a:t>
            </a:r>
          </a:p>
          <a:p>
            <a:pPr lvl="1"/>
            <a:r>
              <a:rPr lang="en-US" sz="1800" dirty="0" smtClean="0"/>
              <a:t>The tool does not tell you why a relationship exists! </a:t>
            </a:r>
          </a:p>
          <a:p>
            <a:pPr lvl="1"/>
            <a:r>
              <a:rPr lang="en-US" sz="1800" dirty="0" smtClean="0"/>
              <a:t>Generally, a relationship between variables takes the form:</a:t>
            </a:r>
          </a:p>
          <a:p>
            <a:pPr lvl="2"/>
            <a:r>
              <a:rPr lang="en-US" sz="1400" dirty="0" smtClean="0"/>
              <a:t>Environmental variable influences site location                   (possible)</a:t>
            </a:r>
          </a:p>
          <a:p>
            <a:pPr lvl="2"/>
            <a:r>
              <a:rPr lang="en-US" sz="1400" dirty="0" smtClean="0"/>
              <a:t>Site location influences environmental variable                   (less likely)</a:t>
            </a:r>
          </a:p>
          <a:p>
            <a:pPr lvl="2"/>
            <a:r>
              <a:rPr lang="en-US" sz="1400" dirty="0" smtClean="0"/>
              <a:t>Site location and environmental </a:t>
            </a:r>
            <a:r>
              <a:rPr lang="en-US" sz="1400" dirty="0"/>
              <a:t>variable </a:t>
            </a:r>
            <a:r>
              <a:rPr lang="en-US" sz="1400" dirty="0" smtClean="0"/>
              <a:t>are unrelated     (chi2 test)</a:t>
            </a:r>
          </a:p>
          <a:p>
            <a:pPr lvl="2"/>
            <a:r>
              <a:rPr lang="en-US" sz="1400" dirty="0" smtClean="0"/>
              <a:t>Both are under the effect of some other variable                (possible)</a:t>
            </a:r>
          </a:p>
          <a:p>
            <a:pPr lvl="3"/>
            <a:r>
              <a:rPr lang="en-US" sz="1400" dirty="0" smtClean="0"/>
              <a:t>E.g. Are sites within a specific veg community more visible due to fire?</a:t>
            </a:r>
          </a:p>
          <a:p>
            <a:pPr lvl="2"/>
            <a:endParaRPr lang="en-US" sz="1600" dirty="0" smtClean="0"/>
          </a:p>
          <a:p>
            <a:pPr lvl="2"/>
            <a:endParaRPr lang="en-US" sz="1400" dirty="0" smtClean="0"/>
          </a:p>
          <a:p>
            <a:endParaRPr lang="en-US" sz="2800" dirty="0"/>
          </a:p>
        </p:txBody>
      </p:sp>
    </p:spTree>
    <p:extLst>
      <p:ext uri="{BB962C8B-B14F-4D97-AF65-F5344CB8AC3E}">
        <p14:creationId xmlns:p14="http://schemas.microsoft.com/office/powerpoint/2010/main" val="392487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bias: </a:t>
            </a:r>
            <a:r>
              <a:rPr lang="en-US" sz="1200" dirty="0" smtClean="0"/>
              <a:t>(sneaky things that screw up your model)</a:t>
            </a:r>
            <a:endParaRPr lang="en-US" dirty="0"/>
          </a:p>
        </p:txBody>
      </p:sp>
      <p:sp>
        <p:nvSpPr>
          <p:cNvPr id="3" name="Content Placeholder 2"/>
          <p:cNvSpPr>
            <a:spLocks noGrp="1"/>
          </p:cNvSpPr>
          <p:nvPr>
            <p:ph idx="1"/>
          </p:nvPr>
        </p:nvSpPr>
        <p:spPr/>
        <p:txBody>
          <a:bodyPr>
            <a:noAutofit/>
          </a:bodyPr>
          <a:lstStyle/>
          <a:p>
            <a:pPr marL="502920" indent="-457200">
              <a:buFont typeface="+mj-lt"/>
              <a:buAutoNum type="arabicPeriod"/>
            </a:pPr>
            <a:r>
              <a:rPr lang="en-US" dirty="0" smtClean="0"/>
              <a:t>Correlated inputs:</a:t>
            </a:r>
          </a:p>
          <a:p>
            <a:pPr lvl="1"/>
            <a:r>
              <a:rPr lang="en-US" sz="1800" dirty="0" smtClean="0"/>
              <a:t>If two or more of your inputs are correlated, including them in the same analysis is measuring the same thing twice and biasing your results in favor of the correlated data.</a:t>
            </a:r>
          </a:p>
          <a:p>
            <a:pPr lvl="2"/>
            <a:r>
              <a:rPr lang="en-US" sz="1600" dirty="0" smtClean="0"/>
              <a:t>E.g. Distance to stream and distance to confluence</a:t>
            </a:r>
          </a:p>
          <a:p>
            <a:pPr lvl="2"/>
            <a:r>
              <a:rPr lang="en-US" sz="1600" dirty="0" smtClean="0"/>
              <a:t>This is generally not so easy to spot, which is why we use the mean of the standard residuals.</a:t>
            </a:r>
          </a:p>
          <a:p>
            <a:pPr marL="502920" indent="-457200">
              <a:buFont typeface="+mj-lt"/>
              <a:buAutoNum type="arabicPeriod"/>
            </a:pPr>
            <a:r>
              <a:rPr lang="en-US" dirty="0" smtClean="0"/>
              <a:t>Noisy sample data:</a:t>
            </a:r>
          </a:p>
          <a:p>
            <a:pPr lvl="1"/>
            <a:r>
              <a:rPr lang="en-US" sz="1800" dirty="0" smtClean="0"/>
              <a:t>Trying to model a specific pattern/phenomenon when your data is full of many patterns/phenomena will not generally yield good results; sort out your data.</a:t>
            </a:r>
            <a:endParaRPr lang="en-US" sz="1800" dirty="0"/>
          </a:p>
          <a:p>
            <a:pPr marL="502920" indent="-457200">
              <a:buFont typeface="+mj-lt"/>
              <a:buAutoNum type="arabicPeriod"/>
            </a:pPr>
            <a:r>
              <a:rPr lang="en-US" dirty="0" smtClean="0"/>
              <a:t>Data quality – accuracy of geometry and attributes:</a:t>
            </a:r>
          </a:p>
          <a:p>
            <a:pPr lvl="1"/>
            <a:r>
              <a:rPr lang="en-US" sz="1800" dirty="0" smtClean="0"/>
              <a:t>So many ways to go wrong!</a:t>
            </a:r>
          </a:p>
          <a:p>
            <a:pPr lvl="1"/>
            <a:endParaRPr lang="en-US" sz="1800" dirty="0" smtClean="0"/>
          </a:p>
          <a:p>
            <a:pPr marL="502920" indent="-457200">
              <a:buFont typeface="+mj-lt"/>
              <a:buAutoNum type="arabicPeriod"/>
            </a:pPr>
            <a:endParaRPr lang="en-US" dirty="0" smtClean="0"/>
          </a:p>
          <a:p>
            <a:pPr marL="502920" indent="-457200">
              <a:buFont typeface="+mj-lt"/>
              <a:buAutoNum type="arabicPeriod"/>
            </a:pPr>
            <a:endParaRPr lang="en-US" dirty="0" smtClean="0"/>
          </a:p>
          <a:p>
            <a:endParaRPr lang="en-US" sz="2800" dirty="0"/>
          </a:p>
        </p:txBody>
      </p:sp>
    </p:spTree>
    <p:extLst>
      <p:ext uri="{BB962C8B-B14F-4D97-AF65-F5344CB8AC3E}">
        <p14:creationId xmlns:p14="http://schemas.microsoft.com/office/powerpoint/2010/main" val="37375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noAutofit/>
          </a:bodyPr>
          <a:lstStyle/>
          <a:p>
            <a:pPr marL="502920" indent="-457200">
              <a:buFont typeface="+mj-lt"/>
              <a:buAutoNum type="arabicPeriod"/>
            </a:pPr>
            <a:r>
              <a:rPr lang="en-US" dirty="0" smtClean="0"/>
              <a:t>Give your variables meaningful names.</a:t>
            </a:r>
          </a:p>
          <a:p>
            <a:pPr marL="502920" indent="-457200">
              <a:buFont typeface="+mj-lt"/>
              <a:buAutoNum type="arabicPeriod"/>
            </a:pPr>
            <a:r>
              <a:rPr lang="en-US" dirty="0" smtClean="0"/>
              <a:t>Experiment – this is not a model, it is a model factory.</a:t>
            </a:r>
          </a:p>
          <a:p>
            <a:pPr lvl="1"/>
            <a:r>
              <a:rPr lang="en-US" sz="1800" dirty="0" smtClean="0"/>
              <a:t>Build some models</a:t>
            </a:r>
          </a:p>
          <a:p>
            <a:pPr marL="502920" indent="-457200">
              <a:buFont typeface="+mj-lt"/>
              <a:buAutoNum type="arabicPeriod"/>
            </a:pPr>
            <a:r>
              <a:rPr lang="en-US" dirty="0" smtClean="0"/>
              <a:t>Critically evaluate model:</a:t>
            </a:r>
          </a:p>
          <a:p>
            <a:pPr lvl="1"/>
            <a:r>
              <a:rPr lang="en-US" sz="1800" dirty="0" smtClean="0"/>
              <a:t>Do the results accord with your intuition?</a:t>
            </a:r>
          </a:p>
          <a:p>
            <a:pPr lvl="1"/>
            <a:r>
              <a:rPr lang="en-US" sz="1800" dirty="0" smtClean="0"/>
              <a:t>Do the standard residuals make sense (direction)?</a:t>
            </a:r>
            <a:endParaRPr lang="en-US" dirty="0" smtClean="0"/>
          </a:p>
          <a:p>
            <a:pPr marL="502920" indent="-457200">
              <a:buFont typeface="+mj-lt"/>
              <a:buAutoNum type="arabicPeriod"/>
            </a:pPr>
            <a:r>
              <a:rPr lang="en-US" dirty="0" smtClean="0"/>
              <a:t>Validate your results!</a:t>
            </a:r>
          </a:p>
          <a:p>
            <a:pPr marL="502920" indent="-457200">
              <a:buFont typeface="+mj-lt"/>
              <a:buAutoNum type="arabicPeriod"/>
            </a:pPr>
            <a:endParaRPr lang="en-US" dirty="0" smtClean="0"/>
          </a:p>
          <a:p>
            <a:pPr marL="502920" indent="-457200">
              <a:buFont typeface="+mj-lt"/>
              <a:buAutoNum type="arabicPeriod"/>
            </a:pPr>
            <a:endParaRPr lang="en-US" dirty="0" smtClean="0"/>
          </a:p>
          <a:p>
            <a:endParaRPr lang="en-US" sz="2800" dirty="0"/>
          </a:p>
        </p:txBody>
      </p:sp>
    </p:spTree>
    <p:extLst>
      <p:ext uri="{BB962C8B-B14F-4D97-AF65-F5344CB8AC3E}">
        <p14:creationId xmlns:p14="http://schemas.microsoft.com/office/powerpoint/2010/main" val="418479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p:txBody>
          <a:bodyPr>
            <a:noAutofit/>
          </a:bodyPr>
          <a:lstStyle/>
          <a:p>
            <a:pPr marL="502920" indent="-457200">
              <a:buFont typeface="+mj-lt"/>
              <a:buAutoNum type="arabicPeriod"/>
            </a:pPr>
            <a:r>
              <a:rPr lang="en-US" dirty="0" smtClean="0"/>
              <a:t>The tool handled an expected error:</a:t>
            </a:r>
          </a:p>
          <a:p>
            <a:pPr lvl="1"/>
            <a:r>
              <a:rPr lang="en-US" sz="1800" dirty="0" smtClean="0"/>
              <a:t>Insufficient site sample (&lt;30)</a:t>
            </a:r>
          </a:p>
          <a:p>
            <a:pPr lvl="1"/>
            <a:r>
              <a:rPr lang="en-US" sz="1800" dirty="0" smtClean="0"/>
              <a:t>Insufficient survey coverage (&lt; 10%)</a:t>
            </a:r>
          </a:p>
          <a:p>
            <a:pPr lvl="1"/>
            <a:r>
              <a:rPr lang="en-US" sz="1800" dirty="0" smtClean="0"/>
              <a:t>Insufficient input variable coverage (must cover whole analysis area)</a:t>
            </a:r>
          </a:p>
          <a:p>
            <a:pPr lvl="1"/>
            <a:r>
              <a:rPr lang="en-US" sz="1800" dirty="0" smtClean="0"/>
              <a:t>Overlapping polygons:</a:t>
            </a:r>
          </a:p>
          <a:p>
            <a:pPr lvl="2"/>
            <a:r>
              <a:rPr lang="en-US" sz="1600" dirty="0" smtClean="0"/>
              <a:t>Your input self-overlaps. This screws up the acre calculations. </a:t>
            </a:r>
          </a:p>
          <a:p>
            <a:pPr lvl="1"/>
            <a:r>
              <a:rPr lang="en-US" sz="1800" dirty="0" smtClean="0"/>
              <a:t>Single feature:</a:t>
            </a:r>
          </a:p>
          <a:p>
            <a:pPr lvl="2"/>
            <a:r>
              <a:rPr lang="en-US" sz="1600" dirty="0" smtClean="0"/>
              <a:t>Dissolving on the analysis field yields a single row.</a:t>
            </a:r>
          </a:p>
          <a:p>
            <a:pPr lvl="1"/>
            <a:r>
              <a:rPr lang="en-US" sz="1800" dirty="0" smtClean="0"/>
              <a:t>Null class names:</a:t>
            </a:r>
          </a:p>
          <a:p>
            <a:pPr lvl="2"/>
            <a:r>
              <a:rPr lang="en-US" sz="1600" dirty="0" smtClean="0"/>
              <a:t>One of the inputs has a null or empty value for the analysis field.</a:t>
            </a:r>
          </a:p>
          <a:p>
            <a:pPr lvl="1"/>
            <a:r>
              <a:rPr lang="en-US" sz="1800" dirty="0" smtClean="0"/>
              <a:t>Observed/Expected values of &lt; 5:</a:t>
            </a:r>
          </a:p>
          <a:p>
            <a:pPr lvl="2"/>
            <a:r>
              <a:rPr lang="en-US" sz="1600" dirty="0" smtClean="0"/>
              <a:t>You have one or more very small classes in your input and/or too few sites.</a:t>
            </a:r>
            <a:endParaRPr lang="en-US" sz="1600" dirty="0"/>
          </a:p>
        </p:txBody>
      </p:sp>
    </p:spTree>
    <p:extLst>
      <p:ext uri="{BB962C8B-B14F-4D97-AF65-F5344CB8AC3E}">
        <p14:creationId xmlns:p14="http://schemas.microsoft.com/office/powerpoint/2010/main" val="134692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p:txBody>
          <a:bodyPr>
            <a:noAutofit/>
          </a:bodyPr>
          <a:lstStyle/>
          <a:p>
            <a:pPr marL="502920" indent="-457200">
              <a:buFont typeface="+mj-lt"/>
              <a:buAutoNum type="arabicPeriod"/>
            </a:pPr>
            <a:r>
              <a:rPr lang="en-US" dirty="0" smtClean="0"/>
              <a:t>The tool encountered an unexpected error:</a:t>
            </a:r>
          </a:p>
          <a:p>
            <a:pPr lvl="1"/>
            <a:r>
              <a:rPr lang="en-US" sz="1800" dirty="0" smtClean="0"/>
              <a:t>Make </a:t>
            </a:r>
            <a:r>
              <a:rPr lang="en-US" sz="1800" dirty="0"/>
              <a:t>sure logging is </a:t>
            </a:r>
            <a:r>
              <a:rPr lang="en-US" sz="1800" dirty="0" smtClean="0"/>
              <a:t>enabled.</a:t>
            </a:r>
          </a:p>
          <a:p>
            <a:pPr lvl="1"/>
            <a:endParaRPr lang="en-US" sz="1800" dirty="0" smtClean="0"/>
          </a:p>
          <a:p>
            <a:pPr lvl="1"/>
            <a:r>
              <a:rPr lang="en-US" sz="1800" dirty="0" smtClean="0"/>
              <a:t>Recreate </a:t>
            </a:r>
            <a:r>
              <a:rPr lang="en-US" sz="1800" dirty="0"/>
              <a:t>error with logging If necessary</a:t>
            </a:r>
            <a:r>
              <a:rPr lang="en-US" sz="1800" dirty="0" smtClean="0"/>
              <a:t>.</a:t>
            </a:r>
          </a:p>
          <a:p>
            <a:pPr lvl="2"/>
            <a:r>
              <a:rPr lang="en-US" sz="1600" dirty="0" smtClean="0"/>
              <a:t>Geoprocessing -&gt; Results -&gt; double-click tool execution record </a:t>
            </a:r>
          </a:p>
          <a:p>
            <a:pPr lvl="2"/>
            <a:r>
              <a:rPr lang="en-US" sz="1800" dirty="0" smtClean="0"/>
              <a:t>Review the log for obvious issues:</a:t>
            </a:r>
          </a:p>
          <a:p>
            <a:pPr lvl="3"/>
            <a:r>
              <a:rPr lang="en-US" sz="1400" dirty="0" smtClean="0"/>
              <a:t>Wrong path names, etc..</a:t>
            </a:r>
          </a:p>
          <a:p>
            <a:pPr lvl="3"/>
            <a:endParaRPr lang="en-US" sz="1400" dirty="0" smtClean="0"/>
          </a:p>
          <a:p>
            <a:pPr lvl="1"/>
            <a:r>
              <a:rPr lang="en-US" sz="1800" dirty="0" smtClean="0"/>
              <a:t>Email the error log to Michael. Wait for me to fix it..</a:t>
            </a:r>
          </a:p>
        </p:txBody>
      </p:sp>
    </p:spTree>
    <p:extLst>
      <p:ext uri="{BB962C8B-B14F-4D97-AF65-F5344CB8AC3E}">
        <p14:creationId xmlns:p14="http://schemas.microsoft.com/office/powerpoint/2010/main" val="102733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approach:</a:t>
            </a:r>
            <a:endParaRPr lang="en-US" dirty="0"/>
          </a:p>
        </p:txBody>
      </p:sp>
      <p:sp>
        <p:nvSpPr>
          <p:cNvPr id="3" name="Content Placeholder 2"/>
          <p:cNvSpPr>
            <a:spLocks noGrp="1"/>
          </p:cNvSpPr>
          <p:nvPr>
            <p:ph idx="1"/>
          </p:nvPr>
        </p:nvSpPr>
        <p:spPr/>
        <p:txBody>
          <a:bodyPr>
            <a:normAutofit/>
          </a:bodyPr>
          <a:lstStyle/>
          <a:p>
            <a:r>
              <a:rPr lang="en-US" dirty="0" smtClean="0"/>
              <a:t>Model site distribution across a study area using categorical </a:t>
            </a:r>
            <a:r>
              <a:rPr lang="en-US" dirty="0"/>
              <a:t>independent </a:t>
            </a:r>
            <a:r>
              <a:rPr lang="en-US" dirty="0" smtClean="0"/>
              <a:t>variables and known </a:t>
            </a:r>
            <a:r>
              <a:rPr lang="en-US" dirty="0"/>
              <a:t>site locations within </a:t>
            </a:r>
            <a:r>
              <a:rPr lang="en-US" dirty="0" smtClean="0"/>
              <a:t>existing </a:t>
            </a:r>
            <a:r>
              <a:rPr lang="en-US" dirty="0"/>
              <a:t>survey </a:t>
            </a:r>
            <a:r>
              <a:rPr lang="en-US" dirty="0" smtClean="0"/>
              <a:t>boundaries.</a:t>
            </a:r>
            <a:endParaRPr lang="en-US" dirty="0"/>
          </a:p>
          <a:p>
            <a:endParaRPr lang="en-US" dirty="0" smtClean="0"/>
          </a:p>
          <a:p>
            <a:r>
              <a:rPr lang="en-US" dirty="0" smtClean="0"/>
              <a:t>Categorical inputs</a:t>
            </a:r>
          </a:p>
          <a:p>
            <a:r>
              <a:rPr lang="en-US" dirty="0" smtClean="0"/>
              <a:t>Known sites </a:t>
            </a:r>
            <a:r>
              <a:rPr lang="en-US" i="1" dirty="0" smtClean="0"/>
              <a:t>within </a:t>
            </a:r>
            <a:r>
              <a:rPr lang="en-US" dirty="0" smtClean="0"/>
              <a:t>existing surveys</a:t>
            </a:r>
          </a:p>
        </p:txBody>
      </p:sp>
    </p:spTree>
    <p:extLst>
      <p:ext uri="{BB962C8B-B14F-4D97-AF65-F5344CB8AC3E}">
        <p14:creationId xmlns:p14="http://schemas.microsoft.com/office/powerpoint/2010/main" val="234109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noAutofit/>
          </a:bodyPr>
          <a:lstStyle/>
          <a:p>
            <a:r>
              <a:rPr lang="en-US" dirty="0" smtClean="0"/>
              <a:t>For each categorical independent (predictor) variable:</a:t>
            </a:r>
          </a:p>
          <a:p>
            <a:pPr lvl="1"/>
            <a:r>
              <a:rPr lang="en-US" sz="1800" dirty="0" smtClean="0"/>
              <a:t>Use Pearson’s Chi-Squared Goodness-of-Fit Test to assess if the observed distribution of sites differs significantly from the expected distribution under the null hypothesis that there is no relationship between site distribution and the input variable.</a:t>
            </a:r>
          </a:p>
          <a:p>
            <a:pPr marL="274320" lvl="1" indent="0">
              <a:buNone/>
            </a:pPr>
            <a:endParaRPr lang="en-US" sz="1800" dirty="0" smtClean="0"/>
          </a:p>
          <a:p>
            <a:pPr lvl="1"/>
            <a:r>
              <a:rPr lang="en-US" sz="1800" dirty="0" smtClean="0"/>
              <a:t>If the difference between the observed and expected distributions is significant, reweight the input variable feature classes according to the standard residuals for each class.  </a:t>
            </a:r>
          </a:p>
          <a:p>
            <a:pPr marL="274320" lvl="1" indent="0">
              <a:buNone/>
            </a:pPr>
            <a:endParaRPr lang="en-US" dirty="0" smtClean="0"/>
          </a:p>
          <a:p>
            <a:r>
              <a:rPr lang="en-US" dirty="0" smtClean="0"/>
              <a:t>Intersect the significant inputs and average the standard residuals.</a:t>
            </a:r>
          </a:p>
          <a:p>
            <a:endParaRPr lang="en-US" sz="2800" dirty="0"/>
          </a:p>
        </p:txBody>
      </p:sp>
    </p:spTree>
    <p:extLst>
      <p:ext uri="{BB962C8B-B14F-4D97-AF65-F5344CB8AC3E}">
        <p14:creationId xmlns:p14="http://schemas.microsoft.com/office/powerpoint/2010/main" val="225055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30637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184893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42658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129076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17" y="0"/>
            <a:ext cx="8782366" cy="6858000"/>
          </a:xfrm>
          <a:prstGeom prst="rect">
            <a:avLst/>
          </a:prstGeom>
        </p:spPr>
      </p:pic>
    </p:spTree>
    <p:extLst>
      <p:ext uri="{BB962C8B-B14F-4D97-AF65-F5344CB8AC3E}">
        <p14:creationId xmlns:p14="http://schemas.microsoft.com/office/powerpoint/2010/main" val="216096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tate histo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ate history report presentation.potx" id="{CE65B12B-E5CF-4B7F-891B-BF19DA46421A}" vid="{73D5F891-C0F2-461A-8D6B-932929F67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State history report presentation</Template>
  <TotalTime>1835</TotalTime>
  <Words>1203</Words>
  <Application>Microsoft Office PowerPoint</Application>
  <PresentationFormat>On-screen Show (4:3)</PresentationFormat>
  <Paragraphs>263</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State history report presentation</vt:lpstr>
      <vt:lpstr>Modeling  Cultural Resource  distribution Using Pearson’s Chi-squared goodness-of-fit tests and standard residuals for categorical variables</vt:lpstr>
      <vt:lpstr>Cultural Resource Modeling</vt:lpstr>
      <vt:lpstr>General approach:</vt:lpstr>
      <vt:lpstr>Methodology:</vt:lpstr>
      <vt:lpstr>PowerPoint Presentation</vt:lpstr>
      <vt:lpstr>PowerPoint Presentation</vt:lpstr>
      <vt:lpstr>PowerPoint Presentation</vt:lpstr>
      <vt:lpstr>PowerPoint Presentation</vt:lpstr>
      <vt:lpstr>PowerPoint Presentation</vt:lpstr>
      <vt:lpstr>input: geology</vt:lpstr>
      <vt:lpstr>Chi-square test statistic</vt:lpstr>
      <vt:lpstr>PowerPoint Presentation</vt:lpstr>
      <vt:lpstr>Standard residuals</vt:lpstr>
      <vt:lpstr>PowerPoint Presentation</vt:lpstr>
      <vt:lpstr>PowerPoint Presentation</vt:lpstr>
      <vt:lpstr>PowerPoint Presentation</vt:lpstr>
      <vt:lpstr>PowerPoint Presentation</vt:lpstr>
      <vt:lpstr>PowerPoint Presentation</vt:lpstr>
      <vt:lpstr>PowerPoint Presentation</vt:lpstr>
      <vt:lpstr>Modeling assumptions:</vt:lpstr>
      <vt:lpstr>Modeling assumptions:</vt:lpstr>
      <vt:lpstr>PowerPoint Presentation</vt:lpstr>
      <vt:lpstr>Modeling considerations:</vt:lpstr>
      <vt:lpstr>Interpreting the results:</vt:lpstr>
      <vt:lpstr>Sources of bias: (sneaky things that screw up your model)</vt:lpstr>
      <vt:lpstr>Best practices:</vt:lpstr>
      <vt:lpstr>Troubleshooting:</vt:lpstr>
      <vt:lpstr>Troubleshooting:</vt:lpstr>
    </vt:vector>
  </TitlesOfParts>
  <Company>Department of Interior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Cultural Resource  distribution Using Chi-squared goodness of fit tests for categorical variables</dc:title>
  <dc:creator>Troyer, Michael D</dc:creator>
  <cp:lastModifiedBy>Troyer, Michael D</cp:lastModifiedBy>
  <cp:revision>60</cp:revision>
  <dcterms:created xsi:type="dcterms:W3CDTF">2018-08-06T21:18:13Z</dcterms:created>
  <dcterms:modified xsi:type="dcterms:W3CDTF">2018-08-16T16:13:24Z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74067400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v-asharm@microsoft.com</vt:lpwstr>
  </property>
  <property fmtid="{D5CDD505-2E9C-101B-9397-08002B2CF9AE}" pid="15" name="MSIP_Label_f42aa342-8706-4288-bd11-ebb85995028c_SetDate">
    <vt:lpwstr>2017-11-17T04:13:46.1587428Z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